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249" autoAdjust="0"/>
  </p:normalViewPr>
  <p:slideViewPr>
    <p:cSldViewPr snapToGrid="0" snapToObjects="1">
      <p:cViewPr>
        <p:scale>
          <a:sx n="70" d="100"/>
          <a:sy n="70" d="100"/>
        </p:scale>
        <p:origin x="924"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jay0-data/IBM-Data-Science-Capstone-Project/blob/main/5.%20EDA%20with%20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jay0-data/IBM-Data-Science-Capstone-Project/blob/main/4.%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jay0-data/IBM-Data-Science-Capstone-Project/blob/main/6.%20Interactive%20Map%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jay0-data/IBM-Data-Science-Capstone-Project/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jay0-data/IBM-Data-Science-Capstone-Project/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Ajay0-data/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jay0-data/IBM-Data-Science-Capstone-Project/blob/main/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jay0-data/IBM-Data-Science-Capstone-Project/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jay0-data/IBM-Data-Science-Capstone-Project/blob/main/3.%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Ajibose</a:t>
            </a:r>
            <a:r>
              <a:rPr lang="en-US" dirty="0">
                <a:solidFill>
                  <a:schemeClr val="bg2"/>
                </a:solidFill>
                <a:latin typeface="Abadi"/>
                <a:ea typeface="SF Pro" pitchFamily="2" charset="0"/>
                <a:cs typeface="SF Pro" pitchFamily="2" charset="0"/>
              </a:rPr>
              <a:t> G Okanlawon</a:t>
            </a:r>
          </a:p>
          <a:p>
            <a:r>
              <a:rPr lang="en-US" dirty="0">
                <a:solidFill>
                  <a:schemeClr val="bg2"/>
                </a:solidFill>
                <a:latin typeface="Abadi" panose="020B0604020104020204" pitchFamily="34" charset="0"/>
                <a:ea typeface="SF Pro" pitchFamily="2" charset="0"/>
                <a:cs typeface="SF Pro" pitchFamily="2" charset="0"/>
              </a:rPr>
              <a:t>21/03/2023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428"/>
            <a:ext cx="9745589" cy="497978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link between two variables was represented using scatter plots. varying sets of features The link between two variables was represented using scatter plots. As examples of comparisons, Flight Number vs. Launch Site, Payload vs. Launch Site, Flight Number vs. Orbit Type, and Payload vs. Orbit Type were made.</a:t>
            </a:r>
          </a:p>
          <a:p>
            <a:pPr>
              <a:lnSpc>
                <a:spcPct val="100000"/>
              </a:lnSpc>
              <a:spcBef>
                <a:spcPts val="1400"/>
              </a:spcBef>
            </a:pPr>
            <a:r>
              <a:rPr lang="en-US" sz="2200" dirty="0">
                <a:solidFill>
                  <a:schemeClr val="accent3">
                    <a:lumMod val="25000"/>
                  </a:schemeClr>
                </a:solidFill>
                <a:latin typeface="Abadi"/>
              </a:rPr>
              <a:t>Bar chart: The usage of bar charts allows for quick comparison of values between various groups. The y-axis indicates a discrete number, while the x-axis represents a category. The Success Rate for various Orbit Types was compared using bar charts.</a:t>
            </a:r>
          </a:p>
          <a:p>
            <a:pPr>
              <a:lnSpc>
                <a:spcPct val="100000"/>
              </a:lnSpc>
              <a:spcBef>
                <a:spcPts val="1400"/>
              </a:spcBef>
            </a:pPr>
            <a:r>
              <a:rPr lang="en-US" sz="2200" dirty="0">
                <a:solidFill>
                  <a:schemeClr val="accent3">
                    <a:lumMod val="25000"/>
                  </a:schemeClr>
                </a:solidFill>
                <a:latin typeface="Abadi"/>
              </a:rPr>
              <a:t>Line graphs are useful for displaying data trends across time. The Success Rate over several years was displayed using a line chart.</a:t>
            </a:r>
          </a:p>
          <a:p>
            <a:r>
              <a:rPr lang="en-US" sz="2200" dirty="0">
                <a:solidFill>
                  <a:schemeClr val="accent3">
                    <a:lumMod val="25000"/>
                  </a:schemeClr>
                </a:solidFill>
                <a:latin typeface="Abadi"/>
              </a:rPr>
              <a:t>GitHub Link</a:t>
            </a:r>
            <a:r>
              <a:rPr lang="en-US" sz="2200" dirty="0">
                <a:solidFill>
                  <a:schemeClr val="accent3">
                    <a:lumMod val="25000"/>
                  </a:schemeClr>
                </a:solidFill>
                <a:latin typeface="Abadi" panose="020B0604020104020204" pitchFamily="34" charset="0"/>
              </a:rPr>
              <a:t>: </a:t>
            </a:r>
            <a:r>
              <a:rPr lang="en-US" sz="2200" dirty="0">
                <a:latin typeface="Abadi" panose="020B0604020104020204" pitchFamily="34" charset="0"/>
                <a:hlinkClick r:id="rId3"/>
              </a:rPr>
              <a:t>EDA with Data Visualization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9347" y="1265489"/>
            <a:ext cx="11493305" cy="540826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is a list of some of the SQL queries that were run on the dataset:</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the distinct launch sites used in the space mission; Displaying 5 records where the first letter of the launch site is "CCA“; Displaying the total mass of payloads carried by NASA-launched boosters (CRS); Displaying the average mass of payloads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boosters that have succeeded in drone ships and have payload masses greater than 4000 but less than 6000; the total number of successful and unsuccessful mission outcomes; the names of the booster versions that have carried the maximum payload mass; the date when the first successful landing outcome in a ground pad was achieved; a list of some of the SQL operations made on the database Listing the drone ship unsuccessful landing outcomes for the year 2015, their booster versions, and launch locations —- Ranking the number of landing outcomes between 2010-06-04 and 2017-03-20, from most to least successful.</a:t>
            </a:r>
          </a:p>
          <a:p>
            <a:r>
              <a:rPr lang="en-US" sz="2200" dirty="0">
                <a:latin typeface="Abadi" panose="020B0604020104020204" pitchFamily="34" charset="0"/>
              </a:rPr>
              <a:t>GitHub Link: </a:t>
            </a:r>
            <a:r>
              <a:rPr lang="en-US" sz="2200" dirty="0">
                <a:latin typeface="Abadi" panose="020B0604020104020204" pitchFamily="34" charset="0"/>
                <a:hlinkClick r:id="rId3"/>
              </a:rPr>
              <a:t>EDA with SQL</a:t>
            </a:r>
            <a:endParaRPr lang="en-US" sz="22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3153"/>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creation and addition of objects to a Folium map. All launch sites, as well as the successful and unsuccessful launches for each site, were displayed on a map using marker objects. The distances between a launch location and its environs were calculated using line objects.</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geographic patterns about launch places are discovered by including these objects: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train lines close to the launch sites.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The motorways are nearby the launch sites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Launch sites are near to a shore</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Launch sites maintain a specific distance from cities</a:t>
            </a:r>
          </a:p>
          <a:p>
            <a:r>
              <a:rPr lang="en-US" sz="2200" dirty="0">
                <a:latin typeface="Abadi" panose="020B0604020104020204" pitchFamily="34" charset="0"/>
              </a:rPr>
              <a:t>GitHub </a:t>
            </a:r>
            <a:r>
              <a:rPr lang="en-US" sz="2400" dirty="0">
                <a:latin typeface="Abadi" panose="020B0604020104020204" pitchFamily="34" charset="0"/>
              </a:rPr>
              <a:t>Link: </a:t>
            </a:r>
            <a:r>
              <a:rPr lang="en-US" sz="2400" dirty="0">
                <a:latin typeface="Abadi" panose="020B0604020104020204" pitchFamily="34" charset="0"/>
                <a:hlinkClick r:id="rId3"/>
              </a:rPr>
              <a:t>Building an Interactive Map with Folium</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339"/>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Two graphs are included in the dashboard application:</a:t>
            </a:r>
          </a:p>
          <a:p>
            <a:pPr>
              <a:lnSpc>
                <a:spcPct val="100000"/>
              </a:lnSpc>
              <a:spcBef>
                <a:spcPts val="1400"/>
              </a:spcBef>
            </a:pPr>
            <a:r>
              <a:rPr lang="en-US" sz="2200" dirty="0">
                <a:solidFill>
                  <a:schemeClr val="accent3">
                    <a:lumMod val="25000"/>
                  </a:schemeClr>
                </a:solidFill>
                <a:latin typeface="Abadi" panose="020B0604020104020204" pitchFamily="34" charset="0"/>
              </a:rPr>
              <a:t>A pie chart displaying each site's successful launch. This graph is helpful since it allows you to display the success rate of launches on specific sites or </a:t>
            </a:r>
            <a:r>
              <a:rPr lang="en-US" sz="2200" dirty="0" err="1">
                <a:solidFill>
                  <a:schemeClr val="accent3">
                    <a:lumMod val="25000"/>
                  </a:schemeClr>
                </a:solidFill>
                <a:latin typeface="Abadi" panose="020B0604020104020204" pitchFamily="34" charset="0"/>
              </a:rPr>
              <a:t>visualise</a:t>
            </a:r>
            <a:r>
              <a:rPr lang="en-US" sz="2200" dirty="0">
                <a:solidFill>
                  <a:schemeClr val="accent3">
                    <a:lumMod val="25000"/>
                  </a:schemeClr>
                </a:solidFill>
                <a:latin typeface="Abadi" panose="020B0604020104020204" pitchFamily="34" charset="0"/>
              </a:rPr>
              <a:t> the distribution of landing outcomes across all launch locations.</a:t>
            </a:r>
          </a:p>
          <a:p>
            <a:pPr>
              <a:lnSpc>
                <a:spcPct val="100000"/>
              </a:lnSpc>
              <a:spcBef>
                <a:spcPts val="1400"/>
              </a:spcBef>
            </a:pPr>
            <a:r>
              <a:rPr lang="en-US" sz="2200" dirty="0">
                <a:solidFill>
                  <a:schemeClr val="accent3">
                    <a:lumMod val="25000"/>
                  </a:schemeClr>
                </a:solidFill>
                <a:latin typeface="Abadi" panose="020B0604020104020204" pitchFamily="34" charset="0"/>
              </a:rPr>
              <a:t>A scatter diagram illustrating the relationship between landing success and the mass of various boosters. The site(s) and payload mass are the dashboard's two inputs. This chart is helpful since it allows you to see how different factors influence the results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latin typeface="Abadi" panose="020B0604020104020204" pitchFamily="34" charset="0"/>
                <a:hlinkClick r:id="rId3"/>
              </a:rPr>
              <a:t>Building a Dashboard with </a:t>
            </a:r>
            <a:r>
              <a:rPr lang="en-US" sz="2200" dirty="0" err="1">
                <a:latin typeface="Abadi" panose="020B0604020104020204" pitchFamily="34" charset="0"/>
                <a:hlinkClick r:id="rId3"/>
              </a:rPr>
              <a:t>Plotly</a:t>
            </a:r>
            <a:r>
              <a:rPr lang="en-US" sz="2200" dirty="0">
                <a:latin typeface="Abadi" panose="020B0604020104020204" pitchFamily="34" charset="0"/>
                <a:hlinkClick r:id="rId3"/>
              </a:rPr>
              <a:t> Dash</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91697"/>
            <a:ext cx="9745589" cy="734695"/>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latin typeface="Abadi" panose="020B0604020104020204" pitchFamily="34" charset="0"/>
                <a:hlinkClick r:id="rId3"/>
              </a:rPr>
              <a:t>Space-X Machine Learning Prediction</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Box 8">
            <a:extLst>
              <a:ext uri="{FF2B5EF4-FFF2-40B4-BE49-F238E27FC236}">
                <a16:creationId xmlns:a16="http://schemas.microsoft.com/office/drawing/2014/main" id="{6C2B0F49-CC3E-E407-F6F9-FE3321DC79E3}"/>
              </a:ext>
            </a:extLst>
          </p:cNvPr>
          <p:cNvSpPr txBox="1"/>
          <p:nvPr/>
        </p:nvSpPr>
        <p:spPr>
          <a:xfrm>
            <a:off x="916305" y="1571419"/>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Create column for “Class”</a:t>
            </a:r>
          </a:p>
        </p:txBody>
      </p:sp>
      <p:sp>
        <p:nvSpPr>
          <p:cNvPr id="6" name="Text Box 9">
            <a:extLst>
              <a:ext uri="{FF2B5EF4-FFF2-40B4-BE49-F238E27FC236}">
                <a16:creationId xmlns:a16="http://schemas.microsoft.com/office/drawing/2014/main" id="{9134BA41-1599-6B7B-FBDF-A5BD936E38A2}"/>
              </a:ext>
            </a:extLst>
          </p:cNvPr>
          <p:cNvSpPr txBox="1"/>
          <p:nvPr/>
        </p:nvSpPr>
        <p:spPr>
          <a:xfrm>
            <a:off x="916305" y="2241266"/>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Standardizing the data</a:t>
            </a:r>
          </a:p>
        </p:txBody>
      </p:sp>
      <p:sp>
        <p:nvSpPr>
          <p:cNvPr id="7" name="Text Box 1">
            <a:extLst>
              <a:ext uri="{FF2B5EF4-FFF2-40B4-BE49-F238E27FC236}">
                <a16:creationId xmlns:a16="http://schemas.microsoft.com/office/drawing/2014/main" id="{4F171667-2894-7632-1043-316A8C999E81}"/>
              </a:ext>
            </a:extLst>
          </p:cNvPr>
          <p:cNvSpPr txBox="1"/>
          <p:nvPr/>
        </p:nvSpPr>
        <p:spPr>
          <a:xfrm>
            <a:off x="916305" y="2910305"/>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Split into training and test set</a:t>
            </a:r>
          </a:p>
        </p:txBody>
      </p:sp>
      <p:sp>
        <p:nvSpPr>
          <p:cNvPr id="8" name="Text Box 15">
            <a:extLst>
              <a:ext uri="{FF2B5EF4-FFF2-40B4-BE49-F238E27FC236}">
                <a16:creationId xmlns:a16="http://schemas.microsoft.com/office/drawing/2014/main" id="{792001CE-CB83-2DC4-FD51-4C46EE64EC6C}"/>
              </a:ext>
            </a:extLst>
          </p:cNvPr>
          <p:cNvSpPr txBox="1"/>
          <p:nvPr/>
        </p:nvSpPr>
        <p:spPr>
          <a:xfrm>
            <a:off x="907414" y="3589973"/>
            <a:ext cx="660209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Find best Hyperparameter for SVM, Decision Trees, K-Nearest Neighbours and Logistic Regression.</a:t>
            </a:r>
          </a:p>
        </p:txBody>
      </p:sp>
      <p:sp>
        <p:nvSpPr>
          <p:cNvPr id="9" name="Text Box 5">
            <a:extLst>
              <a:ext uri="{FF2B5EF4-FFF2-40B4-BE49-F238E27FC236}">
                <a16:creationId xmlns:a16="http://schemas.microsoft.com/office/drawing/2014/main" id="{3EF49A6A-02AF-4909-2833-AA23E6FBBB6A}"/>
              </a:ext>
            </a:extLst>
          </p:cNvPr>
          <p:cNvSpPr txBox="1"/>
          <p:nvPr/>
        </p:nvSpPr>
        <p:spPr>
          <a:xfrm>
            <a:off x="907415" y="4607338"/>
            <a:ext cx="660209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Use test data to evaluate models </a:t>
            </a:r>
            <a:r>
              <a:rPr lang="en-ZA" altLang="en-GB" sz="2200" dirty="0">
                <a:latin typeface="Abadi" panose="020B0604020104020204" pitchFamily="34" charset="0"/>
                <a:ea typeface="Microsoft JhengHei" panose="020B0604030504040204" charset="-120"/>
                <a:sym typeface="+mn-ea"/>
              </a:rPr>
              <a:t>based on their accuracy scores and confusion matrix </a:t>
            </a:r>
            <a:endParaRPr lang="en-ZA" altLang="en-GB" sz="2200" dirty="0">
              <a:latin typeface="Abadi" panose="020B0604020104020204" pitchFamily="34" charset="0"/>
              <a:ea typeface="Microsoft JhengHei" panose="020B0604030504040204" charset="-120"/>
            </a:endParaRPr>
          </a:p>
        </p:txBody>
      </p:sp>
      <p:sp>
        <p:nvSpPr>
          <p:cNvPr id="12" name="Arrow: Down 11">
            <a:extLst>
              <a:ext uri="{FF2B5EF4-FFF2-40B4-BE49-F238E27FC236}">
                <a16:creationId xmlns:a16="http://schemas.microsoft.com/office/drawing/2014/main" id="{D881426C-DFD8-C913-7BC0-FA126E69E906}"/>
              </a:ext>
            </a:extLst>
          </p:cNvPr>
          <p:cNvSpPr/>
          <p:nvPr/>
        </p:nvSpPr>
        <p:spPr>
          <a:xfrm>
            <a:off x="3615397" y="2002306"/>
            <a:ext cx="168812" cy="24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6C22B216-54D6-2229-65C5-59D66C74A677}"/>
              </a:ext>
            </a:extLst>
          </p:cNvPr>
          <p:cNvSpPr/>
          <p:nvPr/>
        </p:nvSpPr>
        <p:spPr>
          <a:xfrm>
            <a:off x="3615397" y="2717553"/>
            <a:ext cx="168812" cy="24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540E097E-6533-F22C-DC59-B56120B88F81}"/>
              </a:ext>
            </a:extLst>
          </p:cNvPr>
          <p:cNvSpPr/>
          <p:nvPr/>
        </p:nvSpPr>
        <p:spPr>
          <a:xfrm>
            <a:off x="3615397" y="3366305"/>
            <a:ext cx="168812" cy="24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AC2DD3E6-167F-FD20-E069-B9283395828A}"/>
              </a:ext>
            </a:extLst>
          </p:cNvPr>
          <p:cNvSpPr/>
          <p:nvPr/>
        </p:nvSpPr>
        <p:spPr>
          <a:xfrm>
            <a:off x="3615397" y="4400735"/>
            <a:ext cx="168812" cy="247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33166"/>
            <a:ext cx="10444486" cy="2067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outcomes of the exploratory data analysis showed that 66.66% of Falcon 9 landing attempts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algorithm was the best classification technique, with a 94% accuracy rate, according to the results of the predictive study.</a:t>
            </a:r>
          </a:p>
          <a:p>
            <a:pPr lvl="1"/>
            <a:endParaRPr lang="en-US" sz="2200" dirty="0">
              <a:latin typeface="Abadi" panose="020B0604020104020204" pitchFamily="34" charset="0"/>
            </a:endParaRPr>
          </a:p>
          <a:p>
            <a:pPr marL="457200" lvl="1" indent="0">
              <a:buNone/>
            </a:pPr>
            <a:endParaRPr lang="en-US" sz="22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652272"/>
            <a:ext cx="3932238"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findings showed by the graph demonstrates that as the number of flights increased, so did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launches are shown by blue dots, whereas the failed launches are represented by red dots.</a:t>
            </a:r>
          </a:p>
          <a:p>
            <a:pPr>
              <a:lnSpc>
                <a:spcPct val="100000"/>
              </a:lnSpc>
              <a:spcBef>
                <a:spcPts val="1400"/>
              </a:spcBef>
            </a:pPr>
            <a:r>
              <a:rPr lang="en-US" sz="2200" dirty="0">
                <a:solidFill>
                  <a:schemeClr val="accent3">
                    <a:lumMod val="25000"/>
                  </a:schemeClr>
                </a:solidFill>
                <a:latin typeface="Abadi" panose="020B0604020104020204" pitchFamily="34" charset="0"/>
              </a:rPr>
              <a:t>After the 40th launch, there seems to be an uptick in successful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Content Placeholder 1">
            <a:extLst>
              <a:ext uri="{FF2B5EF4-FFF2-40B4-BE49-F238E27FC236}">
                <a16:creationId xmlns:a16="http://schemas.microsoft.com/office/drawing/2014/main" id="{DBD004E1-438C-27D8-F406-0DF74DB930E8}"/>
              </a:ext>
            </a:extLst>
          </p:cNvPr>
          <p:cNvPicPr>
            <a:picLocks noChangeAspect="1"/>
          </p:cNvPicPr>
          <p:nvPr/>
        </p:nvPicPr>
        <p:blipFill>
          <a:blip r:embed="rId3"/>
          <a:stretch>
            <a:fillRect/>
          </a:stretch>
        </p:blipFill>
        <p:spPr>
          <a:xfrm>
            <a:off x="770011" y="1492112"/>
            <a:ext cx="6084000" cy="41798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650842"/>
            <a:ext cx="3932238" cy="38115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findings of the exploratory data analysis, successful launches are represented by blue dots, whereas failure launches are represented by red dots.</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heavy payload mass from the VAFB-SLC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Decisions cannot be made using this metric because there appears to be a poor association between Payload and Launch Location.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Content Placeholder 1">
            <a:extLst>
              <a:ext uri="{FF2B5EF4-FFF2-40B4-BE49-F238E27FC236}">
                <a16:creationId xmlns:a16="http://schemas.microsoft.com/office/drawing/2014/main" id="{1C2B4EDC-3A80-6ED6-794E-EBEC4FF8E2A3}"/>
              </a:ext>
            </a:extLst>
          </p:cNvPr>
          <p:cNvPicPr>
            <a:picLocks noChangeAspect="1"/>
          </p:cNvPicPr>
          <p:nvPr/>
        </p:nvPicPr>
        <p:blipFill>
          <a:blip r:embed="rId3"/>
          <a:stretch>
            <a:fillRect/>
          </a:stretch>
        </p:blipFill>
        <p:spPr>
          <a:xfrm>
            <a:off x="770255" y="1468636"/>
            <a:ext cx="6084000" cy="4176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74010" y="1650841"/>
            <a:ext cx="4272648" cy="416955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findings of the exploratory data analysis showed that the success rates for the Orbits SSO, HEO, GEO, and ES-L1 are all 100%. The findings of the exploratory data analysis showed that the success rates for the Orbits SSO, HEO, GEO, and ES-L1 are all 100%. </a:t>
            </a:r>
          </a:p>
          <a:p>
            <a:pPr>
              <a:lnSpc>
                <a:spcPct val="100000"/>
              </a:lnSpc>
              <a:spcBef>
                <a:spcPts val="1400"/>
              </a:spcBef>
            </a:pPr>
            <a:r>
              <a:rPr lang="en-US" sz="2200" dirty="0">
                <a:solidFill>
                  <a:schemeClr val="accent3">
                    <a:lumMod val="25000"/>
                  </a:schemeClr>
                </a:solidFill>
                <a:latin typeface="Abadi" panose="020B0604020104020204" pitchFamily="34" charset="0"/>
              </a:rPr>
              <a:t>With a 0% success rate, SO orbit had no launches that were successful.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Content Placeholder 1">
            <a:extLst>
              <a:ext uri="{FF2B5EF4-FFF2-40B4-BE49-F238E27FC236}">
                <a16:creationId xmlns:a16="http://schemas.microsoft.com/office/drawing/2014/main" id="{BF61476B-A2DB-191B-44D7-4E3745566618}"/>
              </a:ext>
            </a:extLst>
          </p:cNvPr>
          <p:cNvPicPr>
            <a:picLocks noChangeAspect="1"/>
          </p:cNvPicPr>
          <p:nvPr/>
        </p:nvPicPr>
        <p:blipFill>
          <a:blip r:embed="rId3"/>
          <a:stretch>
            <a:fillRect/>
          </a:stretch>
        </p:blipFill>
        <p:spPr>
          <a:xfrm>
            <a:off x="734028" y="1644401"/>
            <a:ext cx="6420683" cy="438117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39202" y="1486509"/>
            <a:ext cx="4528947" cy="421576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number of trips is strongly connected with success in the LEO orbit.</a:t>
            </a:r>
          </a:p>
          <a:p>
            <a:pPr>
              <a:lnSpc>
                <a:spcPct val="100000"/>
              </a:lnSpc>
              <a:spcBef>
                <a:spcPts val="1400"/>
              </a:spcBef>
            </a:pPr>
            <a:r>
              <a:rPr lang="en-US" sz="2200" dirty="0">
                <a:solidFill>
                  <a:schemeClr val="accent3">
                    <a:lumMod val="25000"/>
                  </a:schemeClr>
                </a:solidFill>
                <a:latin typeface="Abadi" panose="020B0604020104020204" pitchFamily="34" charset="0"/>
              </a:rPr>
              <a:t>In the GTO orbit, there does not appear to be a correlation between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The SSO orbit has fewer flights than the other orbits but a success record of 100%</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flights with numbers over 40 is higher than that of flights with numbers between 0 and 40.</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Content Placeholder 1">
            <a:extLst>
              <a:ext uri="{FF2B5EF4-FFF2-40B4-BE49-F238E27FC236}">
                <a16:creationId xmlns:a16="http://schemas.microsoft.com/office/drawing/2014/main" id="{9D34D515-6694-DA71-B1FD-10145B830F42}"/>
              </a:ext>
            </a:extLst>
          </p:cNvPr>
          <p:cNvPicPr>
            <a:picLocks noChangeAspect="1"/>
          </p:cNvPicPr>
          <p:nvPr/>
        </p:nvPicPr>
        <p:blipFill>
          <a:blip r:embed="rId3"/>
          <a:stretch>
            <a:fillRect/>
          </a:stretch>
        </p:blipFill>
        <p:spPr>
          <a:xfrm>
            <a:off x="915398" y="1486509"/>
            <a:ext cx="5859145" cy="421576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29867" y="182538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rises in the PO, SSO, LEO, and ISS orbits as payload weight increases.</a:t>
            </a:r>
          </a:p>
          <a:p>
            <a:pPr>
              <a:lnSpc>
                <a:spcPct val="100000"/>
              </a:lnSpc>
              <a:spcBef>
                <a:spcPts val="1400"/>
              </a:spcBef>
            </a:pPr>
            <a:r>
              <a:rPr lang="en-US" sz="2200" dirty="0">
                <a:solidFill>
                  <a:schemeClr val="accent3">
                    <a:lumMod val="25000"/>
                  </a:schemeClr>
                </a:solidFill>
                <a:latin typeface="Abadi" panose="020B0604020104020204" pitchFamily="34" charset="0"/>
              </a:rPr>
              <a:t>While both successful and unsuccessful launches are frequently observed, there does not appear to be a direct association between orbit type and payload mass for GTO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Content Placeholder 1">
            <a:extLst>
              <a:ext uri="{FF2B5EF4-FFF2-40B4-BE49-F238E27FC236}">
                <a16:creationId xmlns:a16="http://schemas.microsoft.com/office/drawing/2014/main" id="{C0A074EB-A878-7DDB-4188-CAAA2238CED0}"/>
              </a:ext>
            </a:extLst>
          </p:cNvPr>
          <p:cNvPicPr>
            <a:picLocks noChangeAspect="1"/>
          </p:cNvPicPr>
          <p:nvPr/>
        </p:nvPicPr>
        <p:blipFill>
          <a:blip r:embed="rId3"/>
          <a:stretch>
            <a:fillRect/>
          </a:stretch>
        </p:blipFill>
        <p:spPr>
          <a:xfrm>
            <a:off x="770011" y="1495980"/>
            <a:ext cx="6092825" cy="41573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700730"/>
            <a:ext cx="3932238" cy="3811588"/>
          </a:xfrm>
          <a:prstGeom prst="rect">
            <a:avLst/>
          </a:prstGeom>
        </p:spPr>
        <p:txBody>
          <a:bodyPr>
            <a:normAutofit/>
          </a:bodyPr>
          <a:lstStyle/>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There seems to be a sharp increase in success rate from 0% from 2013.</a:t>
            </a:r>
          </a:p>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general trend of the chart shows an increase in landing success rate as the years pass.</a:t>
            </a:r>
            <a:r>
              <a:rPr lang="en-US" sz="2200" dirty="0">
                <a:solidFill>
                  <a:schemeClr val="accent3">
                    <a:lumMod val="25000"/>
                  </a:schemeClr>
                </a:solidFill>
                <a:latin typeface="Abadi" panose="020B0604020104020204" pitchFamily="34" charset="0"/>
                <a:ea typeface="Microsoft JhengHei" panose="020B0604030504040204" charset="-120"/>
              </a:rPr>
              <a:t> </a:t>
            </a:r>
            <a:r>
              <a:rPr lang="en-ZA" altLang="en-US" sz="2200" dirty="0">
                <a:solidFill>
                  <a:schemeClr val="accent3">
                    <a:lumMod val="25000"/>
                  </a:schemeClr>
                </a:solidFill>
                <a:latin typeface="Abadi" panose="020B0604020104020204" pitchFamily="34" charset="0"/>
                <a:ea typeface="Microsoft JhengHei" panose="020B0604030504040204" charset="-120"/>
              </a:rPr>
              <a:t>There is however a dip in 2018 as well as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Content Placeholder 1">
            <a:extLst>
              <a:ext uri="{FF2B5EF4-FFF2-40B4-BE49-F238E27FC236}">
                <a16:creationId xmlns:a16="http://schemas.microsoft.com/office/drawing/2014/main" id="{0D02139F-560F-5672-E2F2-AB7C107CB835}"/>
              </a:ext>
            </a:extLst>
          </p:cNvPr>
          <p:cNvPicPr>
            <a:picLocks noChangeAspect="1"/>
          </p:cNvPicPr>
          <p:nvPr/>
        </p:nvPicPr>
        <p:blipFill>
          <a:blip r:embed="rId3"/>
          <a:stretch>
            <a:fillRect/>
          </a:stretch>
        </p:blipFill>
        <p:spPr>
          <a:xfrm>
            <a:off x="770011" y="1530074"/>
            <a:ext cx="6244938" cy="42419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87654" y="1674235"/>
            <a:ext cx="3937378" cy="4351338"/>
          </a:xfrm>
          <a:prstGeom prst="rect">
            <a:avLst/>
          </a:prstGeom>
        </p:spPr>
        <p:txBody>
          <a:bodyPr>
            <a:normAutofit/>
          </a:bodyPr>
          <a:lstStyle/>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DISTINCT clause was used to  return only the unique rows from the </a:t>
            </a:r>
            <a:r>
              <a:rPr lang="en-ZA" altLang="en-US" sz="2200" i="1" dirty="0" err="1">
                <a:solidFill>
                  <a:schemeClr val="accent3">
                    <a:lumMod val="25000"/>
                  </a:schemeClr>
                </a:solidFill>
                <a:latin typeface="Abadi" panose="020B0604020104020204" pitchFamily="34" charset="0"/>
                <a:ea typeface="Microsoft JhengHei" panose="020B0604030504040204" charset="-120"/>
              </a:rPr>
              <a:t>launch_site</a:t>
            </a:r>
            <a:r>
              <a:rPr lang="en-ZA" altLang="en-US" sz="2200" dirty="0">
                <a:solidFill>
                  <a:schemeClr val="accent3">
                    <a:lumMod val="25000"/>
                  </a:schemeClr>
                </a:solidFill>
                <a:latin typeface="Abadi" panose="020B0604020104020204" pitchFamily="34" charset="0"/>
                <a:ea typeface="Microsoft JhengHei" panose="020B0604030504040204" charset="-120"/>
              </a:rPr>
              <a:t> column.</a:t>
            </a:r>
          </a:p>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names of the launch sites are CCAFS LC-40, CCAFS SLC-40, KSC LC-39A, VAFB SLC-4E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Content Placeholder 1">
            <a:extLst>
              <a:ext uri="{FF2B5EF4-FFF2-40B4-BE49-F238E27FC236}">
                <a16:creationId xmlns:a16="http://schemas.microsoft.com/office/drawing/2014/main" id="{87878852-C449-9701-8893-36AE7AB39F90}"/>
              </a:ext>
            </a:extLst>
          </p:cNvPr>
          <p:cNvPicPr>
            <a:picLocks noChangeAspect="1"/>
          </p:cNvPicPr>
          <p:nvPr/>
        </p:nvPicPr>
        <p:blipFill>
          <a:blip r:embed="rId3"/>
          <a:stretch>
            <a:fillRect/>
          </a:stretch>
        </p:blipFill>
        <p:spPr>
          <a:xfrm>
            <a:off x="1865753" y="1669795"/>
            <a:ext cx="3566057" cy="430898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7261"/>
            <a:ext cx="10202790" cy="794745"/>
          </a:xfrm>
          <a:prstGeom prst="rect">
            <a:avLst/>
          </a:prstGeom>
        </p:spPr>
        <p:txBody>
          <a:bodyPr>
            <a:normAutofit/>
          </a:bodyPr>
          <a:lstStyle/>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LIMIT and LIKE clauses were used to display only the top five results where the </a:t>
            </a:r>
            <a:r>
              <a:rPr lang="en-ZA" altLang="en-US" sz="2200" i="1" dirty="0" err="1">
                <a:solidFill>
                  <a:schemeClr val="accent3">
                    <a:lumMod val="25000"/>
                  </a:schemeClr>
                </a:solidFill>
                <a:latin typeface="Abadi" panose="020B0604020104020204" pitchFamily="34" charset="0"/>
                <a:ea typeface="Microsoft JhengHei" panose="020B0604030504040204" charset="-120"/>
              </a:rPr>
              <a:t>launch_site</a:t>
            </a:r>
            <a:r>
              <a:rPr lang="en-ZA" altLang="en-US" sz="2200" i="1" dirty="0">
                <a:solidFill>
                  <a:schemeClr val="accent3">
                    <a:lumMod val="25000"/>
                  </a:schemeClr>
                </a:solidFill>
                <a:latin typeface="Abadi" panose="020B0604020104020204" pitchFamily="34" charset="0"/>
                <a:ea typeface="Microsoft JhengHei" panose="020B0604030504040204" charset="-120"/>
              </a:rPr>
              <a:t>  </a:t>
            </a:r>
            <a:r>
              <a:rPr lang="en-ZA" altLang="en-US" sz="2200" dirty="0">
                <a:solidFill>
                  <a:schemeClr val="accent3">
                    <a:lumMod val="25000"/>
                  </a:schemeClr>
                </a:solidFill>
                <a:latin typeface="Abadi" panose="020B0604020104020204" pitchFamily="34" charset="0"/>
                <a:ea typeface="Microsoft JhengHei" panose="020B0604030504040204" charset="-120"/>
              </a:rPr>
              <a:t>name starts with 'CCA'</a:t>
            </a:r>
            <a:endParaRPr lang="en-US" sz="2200" dirty="0">
              <a:solidFill>
                <a:schemeClr val="accent3">
                  <a:lumMod val="25000"/>
                </a:schemeClr>
              </a:solidFill>
              <a:latin typeface="Abadi" panose="020B0604020104020204" pitchFamily="34" charset="0"/>
              <a:ea typeface="Microsoft JhengHei" panose="020B0604030504040204" charset="-12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Content Placeholder 1">
            <a:extLst>
              <a:ext uri="{FF2B5EF4-FFF2-40B4-BE49-F238E27FC236}">
                <a16:creationId xmlns:a16="http://schemas.microsoft.com/office/drawing/2014/main" id="{79C11ECF-0831-9EDD-0FE6-C905794B0C65}"/>
              </a:ext>
            </a:extLst>
          </p:cNvPr>
          <p:cNvPicPr>
            <a:picLocks noChangeAspect="1"/>
          </p:cNvPicPr>
          <p:nvPr/>
        </p:nvPicPr>
        <p:blipFill>
          <a:blip r:embed="rId3"/>
          <a:stretch>
            <a:fillRect/>
          </a:stretch>
        </p:blipFill>
        <p:spPr>
          <a:xfrm>
            <a:off x="737611" y="2927169"/>
            <a:ext cx="10548000" cy="2690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375"/>
            <a:ext cx="9745589" cy="985814"/>
          </a:xfrm>
          <a:prstGeom prst="rect">
            <a:avLst/>
          </a:prstGeom>
        </p:spPr>
        <p:txBody>
          <a:bodyPr>
            <a:normAutofit/>
          </a:bodyPr>
          <a:lstStyle/>
          <a:p>
            <a:pPr>
              <a:lnSpc>
                <a:spcPct val="10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SUM()</a:t>
            </a:r>
            <a:r>
              <a:rPr lang="en-US" sz="2200" dirty="0">
                <a:solidFill>
                  <a:schemeClr val="accent3">
                    <a:lumMod val="25000"/>
                  </a:schemeClr>
                </a:solidFill>
                <a:latin typeface="Abadi" panose="020B0604020104020204" pitchFamily="34" charset="0"/>
                <a:ea typeface="Microsoft JhengHei" panose="020B0604030504040204" charset="-120"/>
              </a:rPr>
              <a:t> </a:t>
            </a:r>
            <a:r>
              <a:rPr lang="en-ZA" altLang="en-US" sz="2200" dirty="0">
                <a:solidFill>
                  <a:schemeClr val="accent3">
                    <a:lumMod val="25000"/>
                  </a:schemeClr>
                </a:solidFill>
                <a:latin typeface="Abadi" panose="020B0604020104020204" pitchFamily="34" charset="0"/>
                <a:ea typeface="Microsoft JhengHei" panose="020B0604030504040204" charset="-120"/>
              </a:rPr>
              <a:t>function was used to </a:t>
            </a:r>
            <a:r>
              <a:rPr lang="en-US" sz="2200" dirty="0">
                <a:solidFill>
                  <a:schemeClr val="accent3">
                    <a:lumMod val="25000"/>
                  </a:schemeClr>
                </a:solidFill>
                <a:latin typeface="Abadi" panose="020B0604020104020204" pitchFamily="34" charset="0"/>
                <a:ea typeface="Microsoft JhengHei" panose="020B0604030504040204" charset="-120"/>
              </a:rPr>
              <a:t>the </a:t>
            </a:r>
            <a:r>
              <a:rPr lang="en-ZA" altLang="en-US" sz="2200" dirty="0">
                <a:solidFill>
                  <a:schemeClr val="accent3">
                    <a:lumMod val="25000"/>
                  </a:schemeClr>
                </a:solidFill>
                <a:latin typeface="Abadi" panose="020B0604020104020204" pitchFamily="34" charset="0"/>
                <a:ea typeface="Microsoft JhengHei" panose="020B0604030504040204" charset="-120"/>
              </a:rPr>
              <a:t>calculate the </a:t>
            </a:r>
            <a:r>
              <a:rPr lang="en-US" sz="2200" dirty="0">
                <a:solidFill>
                  <a:schemeClr val="accent3">
                    <a:lumMod val="25000"/>
                  </a:schemeClr>
                </a:solidFill>
                <a:latin typeface="Abadi" panose="020B0604020104020204" pitchFamily="34" charset="0"/>
                <a:ea typeface="Microsoft JhengHei" panose="020B0604030504040204" charset="-120"/>
              </a:rPr>
              <a:t>total payload carried by boosters from NASA </a:t>
            </a:r>
            <a:r>
              <a:rPr lang="en-ZA" altLang="en-US" sz="2200" dirty="0">
                <a:solidFill>
                  <a:schemeClr val="accent3">
                    <a:lumMod val="25000"/>
                  </a:schemeClr>
                </a:solidFill>
                <a:latin typeface="Abadi" panose="020B0604020104020204" pitchFamily="34" charset="0"/>
                <a:ea typeface="Microsoft JhengHei" panose="020B0604030504040204" charset="-120"/>
              </a:rPr>
              <a:t>from the </a:t>
            </a:r>
            <a:r>
              <a:rPr lang="en-ZA" altLang="en-US" sz="2200" i="1" dirty="0" err="1">
                <a:solidFill>
                  <a:schemeClr val="accent3">
                    <a:lumMod val="25000"/>
                  </a:schemeClr>
                </a:solidFill>
                <a:latin typeface="Abadi" panose="020B0604020104020204" pitchFamily="34" charset="0"/>
                <a:ea typeface="Microsoft JhengHei" panose="020B0604030504040204" charset="-120"/>
              </a:rPr>
              <a:t>payload_mass__kg</a:t>
            </a:r>
            <a:r>
              <a:rPr lang="en-ZA" altLang="en-US" sz="2200" i="1" dirty="0">
                <a:solidFill>
                  <a:schemeClr val="accent3">
                    <a:lumMod val="25000"/>
                  </a:schemeClr>
                </a:solidFill>
                <a:latin typeface="Abadi" panose="020B0604020104020204" pitchFamily="34" charset="0"/>
                <a:ea typeface="Microsoft JhengHei" panose="020B0604030504040204" charset="-120"/>
              </a:rPr>
              <a:t> </a:t>
            </a:r>
            <a:r>
              <a:rPr lang="en-ZA" altLang="en-US" sz="2200" dirty="0">
                <a:solidFill>
                  <a:schemeClr val="accent3">
                    <a:lumMod val="25000"/>
                  </a:schemeClr>
                </a:solidFill>
                <a:latin typeface="Abadi" panose="020B0604020104020204" pitchFamily="34" charset="0"/>
                <a:ea typeface="Microsoft JhengHei" panose="020B0604030504040204" charset="-120"/>
              </a:rPr>
              <a:t>column.</a:t>
            </a:r>
            <a:endParaRPr lang="en-US" sz="2200" dirty="0">
              <a:solidFill>
                <a:schemeClr val="accent3">
                  <a:lumMod val="25000"/>
                </a:schemeClr>
              </a:solidFill>
              <a:latin typeface="Abadi" panose="020B0604020104020204" pitchFamily="34" charset="0"/>
              <a:ea typeface="Microsoft JhengHei" panose="020B0604030504040204" charset="-12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Content Placeholder 1">
            <a:extLst>
              <a:ext uri="{FF2B5EF4-FFF2-40B4-BE49-F238E27FC236}">
                <a16:creationId xmlns:a16="http://schemas.microsoft.com/office/drawing/2014/main" id="{8E4D4EE4-DE0D-9EE3-9ACE-356045ED7FD4}"/>
              </a:ext>
            </a:extLst>
          </p:cNvPr>
          <p:cNvPicPr>
            <a:picLocks noChangeAspect="1"/>
          </p:cNvPicPr>
          <p:nvPr/>
        </p:nvPicPr>
        <p:blipFill>
          <a:blip r:embed="rId3"/>
          <a:stretch>
            <a:fillRect/>
          </a:stretch>
        </p:blipFill>
        <p:spPr>
          <a:xfrm>
            <a:off x="3810698" y="2948865"/>
            <a:ext cx="4048325" cy="168273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6318"/>
            <a:ext cx="9745589" cy="2473420"/>
          </a:xfrm>
          <a:prstGeom prst="rect">
            <a:avLst/>
          </a:prstGeom>
        </p:spPr>
        <p:txBody>
          <a:bodyPr>
            <a:normAutofit/>
          </a:bodyPr>
          <a:lstStyle/>
          <a:p>
            <a:pPr>
              <a:lnSpc>
                <a:spcPct val="150000"/>
              </a:lnSpc>
              <a:spcBef>
                <a:spcPts val="1400"/>
              </a:spcBef>
            </a:pPr>
            <a:r>
              <a:rPr lang="en-ZA" altLang="en-US" sz="2200">
                <a:solidFill>
                  <a:schemeClr val="accent3">
                    <a:lumMod val="25000"/>
                  </a:schemeClr>
                </a:solidFill>
                <a:latin typeface="Abadi" panose="020B0604020104020204" pitchFamily="34" charset="0"/>
                <a:ea typeface="Microsoft JhengHei" panose="020B0604030504040204" charset="-120"/>
                <a:sym typeface="+mn-ea"/>
              </a:rPr>
              <a:t>The AVG()</a:t>
            </a:r>
            <a:r>
              <a:rPr lang="en-US" sz="2200">
                <a:solidFill>
                  <a:schemeClr val="accent3">
                    <a:lumMod val="25000"/>
                  </a:schemeClr>
                </a:solidFill>
                <a:latin typeface="Abadi" panose="020B0604020104020204" pitchFamily="34" charset="0"/>
                <a:ea typeface="Microsoft JhengHei" panose="020B0604030504040204" charset="-120"/>
                <a:sym typeface="+mn-ea"/>
              </a:rPr>
              <a:t> </a:t>
            </a:r>
            <a:r>
              <a:rPr lang="en-ZA" altLang="en-US" sz="2200">
                <a:solidFill>
                  <a:schemeClr val="accent3">
                    <a:lumMod val="25000"/>
                  </a:schemeClr>
                </a:solidFill>
                <a:latin typeface="Abadi" panose="020B0604020104020204" pitchFamily="34" charset="0"/>
                <a:ea typeface="Microsoft JhengHei" panose="020B0604030504040204" charset="-120"/>
                <a:sym typeface="+mn-ea"/>
              </a:rPr>
              <a:t>function was used to </a:t>
            </a:r>
            <a:r>
              <a:rPr lang="en-US" sz="2200">
                <a:solidFill>
                  <a:schemeClr val="accent3">
                    <a:lumMod val="25000"/>
                  </a:schemeClr>
                </a:solidFill>
                <a:latin typeface="Abadi" panose="020B0604020104020204" pitchFamily="34" charset="0"/>
                <a:ea typeface="Microsoft JhengHei" panose="020B0604030504040204" charset="-120"/>
                <a:sym typeface="+mn-ea"/>
              </a:rPr>
              <a:t>the </a:t>
            </a:r>
            <a:r>
              <a:rPr lang="en-ZA" altLang="en-US" sz="2200">
                <a:solidFill>
                  <a:schemeClr val="accent3">
                    <a:lumMod val="25000"/>
                  </a:schemeClr>
                </a:solidFill>
                <a:latin typeface="Abadi" panose="020B0604020104020204" pitchFamily="34" charset="0"/>
                <a:ea typeface="Microsoft JhengHei" panose="020B0604030504040204" charset="-120"/>
                <a:sym typeface="+mn-ea"/>
              </a:rPr>
              <a:t>calculate the </a:t>
            </a:r>
            <a:r>
              <a:rPr lang="en-ZA" sz="2200">
                <a:solidFill>
                  <a:schemeClr val="accent3">
                    <a:lumMod val="25000"/>
                  </a:schemeClr>
                </a:solidFill>
                <a:latin typeface="Abadi" panose="020B0604020104020204" pitchFamily="34" charset="0"/>
                <a:ea typeface="Microsoft JhengHei" panose="020B0604030504040204" charset="-120"/>
                <a:sym typeface="+mn-ea"/>
              </a:rPr>
              <a:t>average</a:t>
            </a:r>
            <a:r>
              <a:rPr lang="en-US" sz="2200">
                <a:solidFill>
                  <a:schemeClr val="accent3">
                    <a:lumMod val="25000"/>
                  </a:schemeClr>
                </a:solidFill>
                <a:latin typeface="Abadi" panose="020B0604020104020204" pitchFamily="34" charset="0"/>
                <a:ea typeface="Microsoft JhengHei" panose="020B0604030504040204" charset="-120"/>
                <a:sym typeface="+mn-ea"/>
              </a:rPr>
              <a:t> payload</a:t>
            </a:r>
            <a:r>
              <a:rPr lang="en-US" sz="2200">
                <a:solidFill>
                  <a:schemeClr val="accent3">
                    <a:lumMod val="25000"/>
                  </a:schemeClr>
                </a:solidFill>
                <a:latin typeface="Abadi" panose="020B0604020104020204" pitchFamily="34" charset="0"/>
                <a:ea typeface="Microsoft JhengHei" panose="020B0604030504040204" charset="-120"/>
              </a:rPr>
              <a:t> the average payload mass carried by booster version F9 v1.1</a:t>
            </a:r>
          </a:p>
          <a:p>
            <a:pPr>
              <a:lnSpc>
                <a:spcPct val="150000"/>
              </a:lnSpc>
              <a:spcBef>
                <a:spcPts val="1400"/>
              </a:spcBef>
            </a:pPr>
            <a:r>
              <a:rPr lang="en-ZA" altLang="en-US" sz="2200">
                <a:solidFill>
                  <a:schemeClr val="accent3">
                    <a:lumMod val="25000"/>
                  </a:schemeClr>
                </a:solidFill>
                <a:latin typeface="Abadi" panose="020B0604020104020204" pitchFamily="34" charset="0"/>
                <a:ea typeface="Microsoft JhengHei" panose="020B0604030504040204" charset="-120"/>
              </a:rPr>
              <a:t>The WHERE clause was used to filter results so that the calculations were only performed on </a:t>
            </a:r>
            <a:r>
              <a:rPr lang="en-ZA" altLang="en-US" sz="2200" i="1">
                <a:solidFill>
                  <a:schemeClr val="accent3">
                    <a:lumMod val="25000"/>
                  </a:schemeClr>
                </a:solidFill>
                <a:latin typeface="Abadi" panose="020B0604020104020204" pitchFamily="34" charset="0"/>
                <a:ea typeface="Microsoft JhengHei" panose="020B0604030504040204" charset="-120"/>
              </a:rPr>
              <a:t>booster_versions</a:t>
            </a:r>
            <a:r>
              <a:rPr lang="en-ZA" altLang="en-US" sz="2200">
                <a:solidFill>
                  <a:schemeClr val="accent3">
                    <a:lumMod val="25000"/>
                  </a:schemeClr>
                </a:solidFill>
                <a:latin typeface="Abadi" panose="020B0604020104020204" pitchFamily="34" charset="0"/>
                <a:ea typeface="Microsoft JhengHei" panose="020B0604030504040204" charset="-120"/>
              </a:rPr>
              <a:t> only if they were named “F9 v1.1”</a:t>
            </a:r>
            <a:endParaRPr lang="en-ZA" altLang="en-US" sz="2200" dirty="0">
              <a:solidFill>
                <a:schemeClr val="accent3">
                  <a:lumMod val="25000"/>
                </a:schemeClr>
              </a:solidFill>
              <a:latin typeface="Abadi" panose="020B0604020104020204" pitchFamily="34" charset="0"/>
              <a:ea typeface="Microsoft JhengHei" panose="020B0604030504040204" charset="-12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endParaRPr lang="en-US" dirty="0">
              <a:solidFill>
                <a:srgbClr val="0B49CB"/>
              </a:solidFill>
              <a:latin typeface="Abadi"/>
            </a:endParaRPr>
          </a:p>
        </p:txBody>
      </p:sp>
      <p:pic>
        <p:nvPicPr>
          <p:cNvPr id="2" name="Content Placeholder 1">
            <a:extLst>
              <a:ext uri="{FF2B5EF4-FFF2-40B4-BE49-F238E27FC236}">
                <a16:creationId xmlns:a16="http://schemas.microsoft.com/office/drawing/2014/main" id="{0C55937D-9BC1-4CC6-73BE-072DB831DE2F}"/>
              </a:ext>
            </a:extLst>
          </p:cNvPr>
          <p:cNvPicPr>
            <a:picLocks noChangeAspect="1"/>
          </p:cNvPicPr>
          <p:nvPr/>
        </p:nvPicPr>
        <p:blipFill>
          <a:blip r:embed="rId3"/>
          <a:stretch>
            <a:fillRect/>
          </a:stretch>
        </p:blipFill>
        <p:spPr>
          <a:xfrm>
            <a:off x="3840828" y="4299045"/>
            <a:ext cx="3790378" cy="11998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053"/>
            <a:ext cx="9745589" cy="2336942"/>
          </a:xfrm>
          <a:prstGeom prst="rect">
            <a:avLst/>
          </a:prstGeom>
        </p:spPr>
        <p:txBody>
          <a:bodyPr lIns="91440" tIns="45720" rIns="91440" bIns="45720" anchor="t">
            <a:normAutofit/>
          </a:bodyPr>
          <a:lstStyle/>
          <a:p>
            <a:pPr>
              <a:lnSpc>
                <a:spcPct val="15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MIN(DATE) function was used to f</a:t>
            </a:r>
            <a:r>
              <a:rPr lang="en-US" sz="2200" dirty="0" err="1">
                <a:solidFill>
                  <a:schemeClr val="accent3">
                    <a:lumMod val="25000"/>
                  </a:schemeClr>
                </a:solidFill>
                <a:latin typeface="Abadi" panose="020B0604020104020204" pitchFamily="34" charset="0"/>
                <a:ea typeface="Microsoft JhengHei" panose="020B0604030504040204" charset="-120"/>
              </a:rPr>
              <a:t>ind</a:t>
            </a:r>
            <a:r>
              <a:rPr lang="en-US" sz="2200" dirty="0">
                <a:solidFill>
                  <a:schemeClr val="accent3">
                    <a:lumMod val="25000"/>
                  </a:schemeClr>
                </a:solidFill>
                <a:latin typeface="Abadi" panose="020B0604020104020204" pitchFamily="34" charset="0"/>
                <a:ea typeface="Microsoft JhengHei" panose="020B0604030504040204" charset="-120"/>
              </a:rPr>
              <a:t> the date of the first successful landing outcome on ground pad</a:t>
            </a:r>
          </a:p>
          <a:p>
            <a:pPr>
              <a:lnSpc>
                <a:spcPct val="15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WHERE clause ensured that the results were filtered to match only when the </a:t>
            </a:r>
            <a:r>
              <a:rPr lang="en-ZA" altLang="en-US" sz="2200" i="1" dirty="0">
                <a:solidFill>
                  <a:schemeClr val="accent3">
                    <a:lumMod val="25000"/>
                  </a:schemeClr>
                </a:solidFill>
                <a:latin typeface="Abadi" panose="020B0604020104020204" pitchFamily="34" charset="0"/>
                <a:ea typeface="Microsoft JhengHei" panose="020B0604030504040204" charset="-120"/>
              </a:rPr>
              <a:t>'</a:t>
            </a:r>
            <a:r>
              <a:rPr lang="en-ZA" altLang="en-US" sz="2200" i="1" dirty="0" err="1">
                <a:solidFill>
                  <a:schemeClr val="accent3">
                    <a:lumMod val="25000"/>
                  </a:schemeClr>
                </a:solidFill>
                <a:latin typeface="Abadi" panose="020B0604020104020204" pitchFamily="34" charset="0"/>
                <a:ea typeface="Microsoft JhengHei" panose="020B0604030504040204" charset="-120"/>
              </a:rPr>
              <a:t>landing_</a:t>
            </a:r>
            <a:r>
              <a:rPr lang="en-ZA" altLang="en-US" sz="2200" dirty="0" err="1">
                <a:solidFill>
                  <a:schemeClr val="accent3">
                    <a:lumMod val="25000"/>
                  </a:schemeClr>
                </a:solidFill>
                <a:latin typeface="Abadi" panose="020B0604020104020204" pitchFamily="34" charset="0"/>
                <a:ea typeface="Microsoft JhengHei" panose="020B0604030504040204" charset="-120"/>
              </a:rPr>
              <a:t>outcome</a:t>
            </a:r>
            <a:r>
              <a:rPr lang="en-ZA" altLang="en-US" sz="2200" dirty="0">
                <a:solidFill>
                  <a:schemeClr val="accent3">
                    <a:lumMod val="25000"/>
                  </a:schemeClr>
                </a:solidFill>
                <a:latin typeface="Abadi" panose="020B0604020104020204" pitchFamily="34" charset="0"/>
                <a:ea typeface="Microsoft JhengHei" panose="020B0604030504040204" charset="-120"/>
              </a:rPr>
              <a:t>' column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Content Placeholder 1">
            <a:extLst>
              <a:ext uri="{FF2B5EF4-FFF2-40B4-BE49-F238E27FC236}">
                <a16:creationId xmlns:a16="http://schemas.microsoft.com/office/drawing/2014/main" id="{D14D57C7-B26D-41B7-220A-E3D47398DFDA}"/>
              </a:ext>
            </a:extLst>
          </p:cNvPr>
          <p:cNvPicPr>
            <a:picLocks noChangeAspect="1"/>
          </p:cNvPicPr>
          <p:nvPr/>
        </p:nvPicPr>
        <p:blipFill>
          <a:blip r:embed="rId3"/>
          <a:stretch>
            <a:fillRect/>
          </a:stretch>
        </p:blipFill>
        <p:spPr>
          <a:xfrm>
            <a:off x="3717402" y="4227349"/>
            <a:ext cx="3592889" cy="11850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101"/>
            <a:ext cx="9745589" cy="1709145"/>
          </a:xfrm>
          <a:prstGeom prst="rect">
            <a:avLst/>
          </a:prstGeom>
        </p:spPr>
        <p:txBody>
          <a:bodyPr lIns="91440" tIns="45720" rIns="91440" bIns="45720" anchor="t">
            <a:normAutofit/>
          </a:bodyPr>
          <a:lstStyle/>
          <a:p>
            <a:pPr>
              <a:lnSpc>
                <a:spcPct val="150000"/>
              </a:lnSpc>
              <a:spcBef>
                <a:spcPts val="1400"/>
              </a:spcBef>
            </a:pPr>
            <a:r>
              <a:rPr lang="en-ZA" altLang="en-US" sz="2200" dirty="0">
                <a:solidFill>
                  <a:schemeClr val="accent3">
                    <a:lumMod val="25000"/>
                  </a:schemeClr>
                </a:solidFill>
                <a:latin typeface="Abadi" panose="020B0604020104020204" pitchFamily="34" charset="0"/>
                <a:ea typeface="Microsoft JhengHei" panose="020B0604030504040204" charset="-120"/>
              </a:rPr>
              <a:t>The BETWEEN clause was used to retrieve only those results of</a:t>
            </a:r>
            <a:r>
              <a:rPr lang="en-US" sz="2200" dirty="0">
                <a:solidFill>
                  <a:schemeClr val="accent3">
                    <a:lumMod val="25000"/>
                  </a:schemeClr>
                </a:solidFill>
                <a:latin typeface="Abadi" panose="020B0604020104020204" pitchFamily="34" charset="0"/>
                <a:ea typeface="Microsoft JhengHei" panose="020B0604030504040204" charset="-120"/>
              </a:rPr>
              <a:t> </a:t>
            </a:r>
            <a:r>
              <a:rPr lang="en-US" sz="2200" dirty="0">
                <a:solidFill>
                  <a:schemeClr val="accent3">
                    <a:lumMod val="25000"/>
                  </a:schemeClr>
                </a:solidFill>
                <a:latin typeface="Abadi" panose="020B0604020104020204" pitchFamily="34" charset="0"/>
                <a:ea typeface="Microsoft JhengHei" panose="020B0604030504040204" charset="-120"/>
                <a:sym typeface="+mn-ea"/>
              </a:rPr>
              <a:t> payload mass greater than 4000 but less than 6000</a:t>
            </a:r>
            <a:r>
              <a:rPr lang="en-ZA" altLang="en-US" sz="2200" dirty="0">
                <a:solidFill>
                  <a:schemeClr val="accent3">
                    <a:lumMod val="25000"/>
                  </a:schemeClr>
                </a:solidFill>
                <a:latin typeface="Abadi" panose="020B0604020104020204" pitchFamily="34" charset="0"/>
                <a:ea typeface="Microsoft JhengHei" panose="020B0604030504040204" charset="-120"/>
                <a:sym typeface="+mn-ea"/>
              </a:rPr>
              <a:t>.  The WHERE clause filtered the results to include only </a:t>
            </a:r>
            <a:r>
              <a:rPr lang="en-US" sz="2200" dirty="0">
                <a:solidFill>
                  <a:schemeClr val="accent3">
                    <a:lumMod val="25000"/>
                  </a:schemeClr>
                </a:solidFill>
                <a:latin typeface="Abadi" panose="020B0604020104020204" pitchFamily="34" charset="0"/>
                <a:ea typeface="Microsoft JhengHei" panose="020B0604030504040204" charset="-120"/>
              </a:rPr>
              <a:t>boosters which successfully landed on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Content Placeholder 1">
            <a:extLst>
              <a:ext uri="{FF2B5EF4-FFF2-40B4-BE49-F238E27FC236}">
                <a16:creationId xmlns:a16="http://schemas.microsoft.com/office/drawing/2014/main" id="{4C952AB6-7B98-0648-B746-2790AC5B4A7C}"/>
              </a:ext>
            </a:extLst>
          </p:cNvPr>
          <p:cNvPicPr>
            <a:picLocks noChangeAspect="1"/>
          </p:cNvPicPr>
          <p:nvPr/>
        </p:nvPicPr>
        <p:blipFill>
          <a:blip r:embed="rId3"/>
          <a:stretch>
            <a:fillRect/>
          </a:stretch>
        </p:blipFill>
        <p:spPr>
          <a:xfrm>
            <a:off x="4608818" y="3661649"/>
            <a:ext cx="2211412" cy="23639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8204"/>
            <a:ext cx="9984426" cy="2528011"/>
          </a:xfrm>
          <a:prstGeom prst="rect">
            <a:avLst/>
          </a:prstGeom>
        </p:spPr>
        <p:txBody>
          <a:bodyPr>
            <a:normAutofit fontScale="92500" lnSpcReduction="20000"/>
          </a:bodyPr>
          <a:lstStyle/>
          <a:p>
            <a:pPr>
              <a:lnSpc>
                <a:spcPct val="150000"/>
              </a:lnSpc>
              <a:spcBef>
                <a:spcPts val="1400"/>
              </a:spcBef>
            </a:pPr>
            <a:r>
              <a:rPr lang="en-ZA" altLang="en-US" sz="2400" dirty="0">
                <a:solidFill>
                  <a:schemeClr val="tx1">
                    <a:lumMod val="85000"/>
                    <a:lumOff val="15000"/>
                  </a:schemeClr>
                </a:solidFill>
                <a:latin typeface="Abadi" panose="020B0604020104020204" pitchFamily="34" charset="0"/>
                <a:ea typeface="Microsoft JhengHei" panose="020B0604030504040204" charset="-120"/>
              </a:rPr>
              <a:t>The COUNT() function is used to count the number of </a:t>
            </a:r>
            <a:r>
              <a:rPr lang="en-ZA" altLang="en-US" sz="2400" dirty="0" err="1">
                <a:solidFill>
                  <a:schemeClr val="tx1">
                    <a:lumMod val="85000"/>
                    <a:lumOff val="15000"/>
                  </a:schemeClr>
                </a:solidFill>
                <a:latin typeface="Abadi" panose="020B0604020104020204" pitchFamily="34" charset="0"/>
                <a:ea typeface="Microsoft JhengHei" panose="020B0604030504040204" charset="-120"/>
              </a:rPr>
              <a:t>occurences</a:t>
            </a:r>
            <a:r>
              <a:rPr lang="en-ZA" altLang="en-US" sz="2400" dirty="0">
                <a:solidFill>
                  <a:schemeClr val="tx1">
                    <a:lumMod val="85000"/>
                    <a:lumOff val="15000"/>
                  </a:schemeClr>
                </a:solidFill>
                <a:latin typeface="Abadi" panose="020B0604020104020204" pitchFamily="34" charset="0"/>
                <a:ea typeface="Microsoft JhengHei" panose="020B0604030504040204" charset="-120"/>
              </a:rPr>
              <a:t> of different mission outcomes with the help of the GROUPBY clause applied to the '</a:t>
            </a:r>
            <a:r>
              <a:rPr lang="en-ZA" altLang="en-US" sz="2400" i="1" dirty="0" err="1">
                <a:solidFill>
                  <a:schemeClr val="tx1">
                    <a:lumMod val="85000"/>
                    <a:lumOff val="15000"/>
                  </a:schemeClr>
                </a:solidFill>
                <a:latin typeface="Abadi" panose="020B0604020104020204" pitchFamily="34" charset="0"/>
                <a:ea typeface="Microsoft JhengHei" panose="020B0604030504040204" charset="-120"/>
              </a:rPr>
              <a:t>mission_outcome</a:t>
            </a:r>
            <a:r>
              <a:rPr lang="en-ZA" altLang="en-US" sz="2400" dirty="0">
                <a:solidFill>
                  <a:schemeClr val="tx1">
                    <a:lumMod val="85000"/>
                    <a:lumOff val="15000"/>
                  </a:schemeClr>
                </a:solidFill>
                <a:latin typeface="Abadi" panose="020B0604020104020204" pitchFamily="34" charset="0"/>
                <a:ea typeface="Microsoft JhengHei" panose="020B0604030504040204" charset="-120"/>
              </a:rPr>
              <a:t>' column. A list of the</a:t>
            </a:r>
            <a:r>
              <a:rPr lang="en-US" sz="2400" dirty="0">
                <a:solidFill>
                  <a:schemeClr val="tx1">
                    <a:lumMod val="85000"/>
                    <a:lumOff val="15000"/>
                  </a:schemeClr>
                </a:solidFill>
                <a:latin typeface="Abadi" panose="020B0604020104020204" pitchFamily="34" charset="0"/>
                <a:ea typeface="Microsoft JhengHei" panose="020B0604030504040204" charset="-120"/>
              </a:rPr>
              <a:t> total number of successful and failure mission outcomes </a:t>
            </a:r>
            <a:r>
              <a:rPr lang="en-ZA" sz="2400" dirty="0">
                <a:solidFill>
                  <a:schemeClr val="tx1">
                    <a:lumMod val="85000"/>
                    <a:lumOff val="15000"/>
                  </a:schemeClr>
                </a:solidFill>
                <a:latin typeface="Abadi" panose="020B0604020104020204" pitchFamily="34" charset="0"/>
                <a:ea typeface="Microsoft JhengHei" panose="020B0604030504040204" charset="-120"/>
              </a:rPr>
              <a:t>wa</a:t>
            </a:r>
            <a:r>
              <a:rPr lang="en-ZA" altLang="en-US" sz="2400" dirty="0">
                <a:solidFill>
                  <a:schemeClr val="tx1">
                    <a:lumMod val="85000"/>
                    <a:lumOff val="15000"/>
                  </a:schemeClr>
                </a:solidFill>
                <a:latin typeface="Abadi" panose="020B0604020104020204" pitchFamily="34" charset="0"/>
                <a:ea typeface="Microsoft JhengHei" panose="020B0604030504040204" charset="-120"/>
              </a:rPr>
              <a:t>s returned.</a:t>
            </a:r>
          </a:p>
          <a:p>
            <a:pPr>
              <a:lnSpc>
                <a:spcPct val="150000"/>
              </a:lnSpc>
              <a:spcBef>
                <a:spcPts val="1400"/>
              </a:spcBef>
            </a:pPr>
            <a:r>
              <a:rPr lang="en-ZA" altLang="en-US" sz="2400" dirty="0">
                <a:solidFill>
                  <a:schemeClr val="tx1">
                    <a:lumMod val="85000"/>
                    <a:lumOff val="15000"/>
                  </a:schemeClr>
                </a:solidFill>
                <a:latin typeface="Abadi" panose="020B0604020104020204" pitchFamily="34" charset="0"/>
                <a:ea typeface="Microsoft JhengHei" panose="020B0604030504040204" charset="-120"/>
              </a:rPr>
              <a:t>There have been 99 successful mission outcomes out of 101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Content Placeholder 1">
            <a:extLst>
              <a:ext uri="{FF2B5EF4-FFF2-40B4-BE49-F238E27FC236}">
                <a16:creationId xmlns:a16="http://schemas.microsoft.com/office/drawing/2014/main" id="{738556D0-8B5A-B86A-8B86-F6CE96470F1A}"/>
              </a:ext>
            </a:extLst>
          </p:cNvPr>
          <p:cNvPicPr>
            <a:picLocks noChangeAspect="1"/>
          </p:cNvPicPr>
          <p:nvPr/>
        </p:nvPicPr>
        <p:blipFill>
          <a:blip r:embed="rId3"/>
          <a:stretch>
            <a:fillRect/>
          </a:stretch>
        </p:blipFill>
        <p:spPr>
          <a:xfrm>
            <a:off x="3383877" y="4176215"/>
            <a:ext cx="4756692" cy="17332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12700" y="1628355"/>
            <a:ext cx="9966600" cy="43972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will forecast whether the SpaceX Falcon 9 first stage will successfully land in this capstone assignment. The price of a launch can be calculated if we can know if the first stage will land.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Several machine learning classification techniques will be used to achieve this, Data collection, data wrangling and preprocessing, exploratory data analysis, data </a:t>
            </a:r>
            <a:r>
              <a:rPr lang="en-US" sz="2200" dirty="0" err="1">
                <a:solidFill>
                  <a:schemeClr val="accent3">
                    <a:lumMod val="25000"/>
                  </a:schemeClr>
                </a:solidFill>
                <a:latin typeface="Abadi" panose="020B0604020104020204" pitchFamily="34" charset="0"/>
              </a:rPr>
              <a:t>visualisation</a:t>
            </a:r>
            <a:r>
              <a:rPr lang="en-US" sz="2200" dirty="0">
                <a:solidFill>
                  <a:schemeClr val="accent3">
                    <a:lumMod val="25000"/>
                  </a:schemeClr>
                </a:solidFill>
                <a:latin typeface="Abadi" panose="020B0604020104020204" pitchFamily="34" charset="0"/>
              </a:rPr>
              <a:t>, and machine learning prediction will all be included in the methodology.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findings of our inquiry and analysis suggest that there are specific characteristics of rocket launches that are correlated with successful or unsuccessful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Hence, we draw the conclusion that the Decision Tree may be the most effective machine learning approach for this issue.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8822"/>
            <a:ext cx="9745589" cy="1176882"/>
          </a:xfrm>
          <a:prstGeom prst="rect">
            <a:avLst/>
          </a:prstGeom>
        </p:spPr>
        <p:txBody>
          <a:bodyPr>
            <a:normAutofit/>
          </a:bodyPr>
          <a:lstStyle/>
          <a:p>
            <a:pPr>
              <a:lnSpc>
                <a:spcPct val="15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The MAX() function was used in a subquery to retrieve a l</a:t>
            </a:r>
            <a:r>
              <a:rPr lang="en-US" sz="2200" dirty="0" err="1">
                <a:solidFill>
                  <a:schemeClr val="tx1">
                    <a:lumMod val="85000"/>
                    <a:lumOff val="15000"/>
                  </a:schemeClr>
                </a:solidFill>
                <a:latin typeface="Abadi" panose="020B0604020104020204" pitchFamily="34" charset="0"/>
                <a:ea typeface="Microsoft JhengHei" panose="020B0604030504040204" charset="-120"/>
              </a:rPr>
              <a:t>ist</a:t>
            </a:r>
            <a:r>
              <a:rPr lang="en-US" sz="2200" dirty="0">
                <a:solidFill>
                  <a:schemeClr val="tx1">
                    <a:lumMod val="85000"/>
                    <a:lumOff val="15000"/>
                  </a:schemeClr>
                </a:solidFill>
                <a:latin typeface="Abadi" panose="020B0604020104020204" pitchFamily="34" charset="0"/>
                <a:ea typeface="Microsoft JhengHei" panose="020B0604030504040204" charset="-120"/>
              </a:rPr>
              <a:t> of booster</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s</a:t>
            </a:r>
            <a:r>
              <a:rPr lang="en-US" sz="2200" dirty="0">
                <a:solidFill>
                  <a:schemeClr val="tx1">
                    <a:lumMod val="85000"/>
                    <a:lumOff val="15000"/>
                  </a:schemeClr>
                </a:solidFill>
                <a:latin typeface="Abadi" panose="020B0604020104020204" pitchFamily="34" charset="0"/>
                <a:ea typeface="Microsoft JhengHei" panose="020B0604030504040204" charset="-120"/>
              </a:rPr>
              <a:t>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Content Placeholder 1">
            <a:extLst>
              <a:ext uri="{FF2B5EF4-FFF2-40B4-BE49-F238E27FC236}">
                <a16:creationId xmlns:a16="http://schemas.microsoft.com/office/drawing/2014/main" id="{398F5422-0CB9-6238-7108-89D7963C5152}"/>
              </a:ext>
            </a:extLst>
          </p:cNvPr>
          <p:cNvPicPr>
            <a:picLocks noChangeAspect="1"/>
          </p:cNvPicPr>
          <p:nvPr/>
        </p:nvPicPr>
        <p:blipFill>
          <a:blip r:embed="rId3"/>
          <a:stretch>
            <a:fillRect/>
          </a:stretch>
        </p:blipFill>
        <p:spPr>
          <a:xfrm>
            <a:off x="4839970" y="2803525"/>
            <a:ext cx="2376000" cy="36241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8350"/>
            <a:ext cx="9745589" cy="1217826"/>
          </a:xfrm>
          <a:prstGeom prst="rect">
            <a:avLst/>
          </a:prstGeom>
        </p:spPr>
        <p:txBody>
          <a:bodyPr lIns="91440" tIns="45720" rIns="91440" bIns="45720" anchor="t">
            <a:normAutofit/>
          </a:bodyPr>
          <a:lstStyle/>
          <a:p>
            <a:pPr>
              <a:lnSpc>
                <a:spcPct val="10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The SELECT statement was used to retrieve multiple</a:t>
            </a:r>
            <a:r>
              <a:rPr lang="en-US" sz="22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columns from the table. The YEAR(DATE) function was used to retrieve only those rows with a 2015 launch date.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Content Placeholder 1">
            <a:extLst>
              <a:ext uri="{FF2B5EF4-FFF2-40B4-BE49-F238E27FC236}">
                <a16:creationId xmlns:a16="http://schemas.microsoft.com/office/drawing/2014/main" id="{D208EAFD-FA10-1DAF-618B-EF6AA89BC13A}"/>
              </a:ext>
            </a:extLst>
          </p:cNvPr>
          <p:cNvPicPr>
            <a:picLocks noChangeAspect="1"/>
          </p:cNvPicPr>
          <p:nvPr/>
        </p:nvPicPr>
        <p:blipFill>
          <a:blip r:embed="rId3"/>
          <a:stretch>
            <a:fillRect/>
          </a:stretch>
        </p:blipFill>
        <p:spPr>
          <a:xfrm>
            <a:off x="2755016" y="3216960"/>
            <a:ext cx="5692947" cy="160973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434"/>
            <a:ext cx="9745589" cy="1886566"/>
          </a:xfrm>
          <a:prstGeom prst="rect">
            <a:avLst/>
          </a:prstGeom>
        </p:spPr>
        <p:txBody>
          <a:bodyPr lIns="91440" tIns="45720" rIns="91440" bIns="45720" anchor="t"/>
          <a:lstStyle/>
          <a:p>
            <a:pPr>
              <a:lnSpc>
                <a:spcPct val="100000"/>
              </a:lnSpc>
              <a:spcBef>
                <a:spcPts val="1400"/>
              </a:spcBef>
            </a:pPr>
            <a:r>
              <a:rPr lang="en-US" sz="2200" dirty="0">
                <a:solidFill>
                  <a:schemeClr val="tx1">
                    <a:lumMod val="85000"/>
                    <a:lumOff val="15000"/>
                  </a:schemeClr>
                </a:solidFill>
                <a:latin typeface="Abadi" panose="020B0604020104020204" pitchFamily="34" charset="0"/>
                <a:ea typeface="Microsoft JhengHei" panose="020B0604030504040204" charset="-120"/>
              </a:rPr>
              <a:t>COUNT</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a:t>
            </a:r>
            <a:r>
              <a:rPr lang="en-US" sz="22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function was used to count the different </a:t>
            </a:r>
            <a:r>
              <a:rPr lang="en-ZA" altLang="en-US" sz="2200" i="1" dirty="0">
                <a:solidFill>
                  <a:schemeClr val="tx1">
                    <a:lumMod val="85000"/>
                    <a:lumOff val="15000"/>
                  </a:schemeClr>
                </a:solidFill>
                <a:latin typeface="Abadi" panose="020B0604020104020204" pitchFamily="34" charset="0"/>
                <a:ea typeface="Microsoft JhengHei" panose="020B0604030504040204" charset="-120"/>
              </a:rPr>
              <a:t>landing </a:t>
            </a:r>
            <a:r>
              <a:rPr lang="en-ZA" altLang="en-US" sz="2200" i="1" dirty="0" err="1">
                <a:solidFill>
                  <a:schemeClr val="tx1">
                    <a:lumMod val="85000"/>
                    <a:lumOff val="15000"/>
                  </a:schemeClr>
                </a:solidFill>
                <a:latin typeface="Abadi" panose="020B0604020104020204" pitchFamily="34" charset="0"/>
                <a:ea typeface="Microsoft JhengHei" panose="020B0604030504040204" charset="-120"/>
              </a:rPr>
              <a:t>outcomes.'</a:t>
            </a:r>
            <a:r>
              <a:rPr lang="en-ZA" altLang="en-US" sz="2200" dirty="0" err="1">
                <a:solidFill>
                  <a:schemeClr val="tx1">
                    <a:lumMod val="85000"/>
                    <a:lumOff val="15000"/>
                  </a:schemeClr>
                </a:solidFill>
                <a:latin typeface="Abadi" panose="020B0604020104020204" pitchFamily="34" charset="0"/>
                <a:ea typeface="Microsoft JhengHei" panose="020B0604030504040204" charset="-120"/>
              </a:rPr>
              <a:t>The</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Content Placeholder 1">
            <a:extLst>
              <a:ext uri="{FF2B5EF4-FFF2-40B4-BE49-F238E27FC236}">
                <a16:creationId xmlns:a16="http://schemas.microsoft.com/office/drawing/2014/main" id="{21704F45-FC8B-AA63-1C6D-02871A6237D8}"/>
              </a:ext>
            </a:extLst>
          </p:cNvPr>
          <p:cNvPicPr>
            <a:picLocks noChangeAspect="1"/>
          </p:cNvPicPr>
          <p:nvPr/>
        </p:nvPicPr>
        <p:blipFill>
          <a:blip r:embed="rId3"/>
          <a:stretch>
            <a:fillRect/>
          </a:stretch>
        </p:blipFill>
        <p:spPr>
          <a:xfrm>
            <a:off x="4545015" y="3485835"/>
            <a:ext cx="2743200" cy="27432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79483" y="1551405"/>
            <a:ext cx="44195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locations of all the SpaceX launch sites in the US are indicated by the yellow markers.</a:t>
            </a:r>
          </a:p>
          <a:p>
            <a:pPr>
              <a:lnSpc>
                <a:spcPct val="100000"/>
              </a:lnSpc>
              <a:spcBef>
                <a:spcPts val="1400"/>
              </a:spcBef>
            </a:pPr>
            <a:r>
              <a:rPr lang="en-US" sz="2200" dirty="0">
                <a:solidFill>
                  <a:schemeClr val="accent3">
                    <a:lumMod val="25000"/>
                  </a:schemeClr>
                </a:solidFill>
                <a:latin typeface="Abadi"/>
              </a:rPr>
              <a:t>The launch pads have been situated in a suitable location close to the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b="1"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a:extLst>
              <a:ext uri="{FF2B5EF4-FFF2-40B4-BE49-F238E27FC236}">
                <a16:creationId xmlns:a16="http://schemas.microsoft.com/office/drawing/2014/main" id="{64EE545D-F483-63E7-55B2-B23245969051}"/>
              </a:ext>
            </a:extLst>
          </p:cNvPr>
          <p:cNvPicPr>
            <a:picLocks noChangeAspect="1"/>
          </p:cNvPicPr>
          <p:nvPr/>
        </p:nvPicPr>
        <p:blipFill>
          <a:blip r:embed="rId3"/>
          <a:srcRect l="787" t="7402"/>
          <a:stretch>
            <a:fillRect/>
          </a:stretch>
        </p:blipFill>
        <p:spPr>
          <a:xfrm>
            <a:off x="681355" y="1680845"/>
            <a:ext cx="6480175" cy="375729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19916" y="1702684"/>
            <a:ext cx="355524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will show marker clusters of successful landings (green) or failed landings as we zoom in on a launch location (red).</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b="1" dirty="0">
                <a:solidFill>
                  <a:srgbClr val="0B49CB"/>
                </a:solidFill>
                <a:latin typeface="Abadi" panose="020B0604020104020204" pitchFamily="34" charset="0"/>
                <a:ea typeface="Microsoft JhengHei" panose="020B0604030504040204" charset="-120"/>
              </a:rPr>
              <a:t>Success and Failure on Launch Site</a:t>
            </a:r>
          </a:p>
        </p:txBody>
      </p:sp>
      <p:pic>
        <p:nvPicPr>
          <p:cNvPr id="2" name="Content Placeholder 1">
            <a:extLst>
              <a:ext uri="{FF2B5EF4-FFF2-40B4-BE49-F238E27FC236}">
                <a16:creationId xmlns:a16="http://schemas.microsoft.com/office/drawing/2014/main" id="{9E75D33E-0C35-333C-9D2F-3B7C7B456BF8}"/>
              </a:ext>
            </a:extLst>
          </p:cNvPr>
          <p:cNvPicPr>
            <a:picLocks noChangeAspect="1"/>
          </p:cNvPicPr>
          <p:nvPr/>
        </p:nvPicPr>
        <p:blipFill>
          <a:blip r:embed="rId3"/>
          <a:stretch>
            <a:fillRect/>
          </a:stretch>
        </p:blipFill>
        <p:spPr>
          <a:xfrm>
            <a:off x="751864" y="1702684"/>
            <a:ext cx="6202680" cy="407860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20167" y="1399223"/>
            <a:ext cx="3780430" cy="46263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generated map reveals that the chosen launch point is close to a highway for people and equipment transportation. </a:t>
            </a:r>
          </a:p>
          <a:p>
            <a:pPr>
              <a:lnSpc>
                <a:spcPct val="100000"/>
              </a:lnSpc>
              <a:spcBef>
                <a:spcPts val="1400"/>
              </a:spcBef>
            </a:pPr>
            <a:r>
              <a:rPr lang="en-US" sz="2200" dirty="0">
                <a:solidFill>
                  <a:schemeClr val="accent3">
                    <a:lumMod val="25000"/>
                  </a:schemeClr>
                </a:solidFill>
                <a:latin typeface="Abadi"/>
              </a:rPr>
              <a:t>For launch failure testing, the launch site is also close to the coast.</a:t>
            </a:r>
          </a:p>
          <a:p>
            <a:pPr>
              <a:lnSpc>
                <a:spcPct val="100000"/>
              </a:lnSpc>
              <a:spcBef>
                <a:spcPts val="1400"/>
              </a:spcBef>
            </a:pPr>
            <a:r>
              <a:rPr lang="en-US" sz="2200" dirty="0">
                <a:solidFill>
                  <a:schemeClr val="accent3">
                    <a:lumMod val="25000"/>
                  </a:schemeClr>
                </a:solidFill>
                <a:latin typeface="Abadi"/>
              </a:rPr>
              <a:t>Also, the launch locations keep a specific distance from the cities.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b="1" dirty="0">
                <a:solidFill>
                  <a:srgbClr val="0B49CB"/>
                </a:solidFill>
                <a:latin typeface="Abadi" panose="020B0604020104020204" pitchFamily="34" charset="0"/>
                <a:ea typeface="Microsoft JhengHei" panose="020B0604030504040204" charset="-120"/>
              </a:rPr>
              <a:t>Launch Site Proximities To Resources</a:t>
            </a:r>
          </a:p>
        </p:txBody>
      </p:sp>
      <p:pic>
        <p:nvPicPr>
          <p:cNvPr id="2" name="Content Placeholder 1">
            <a:extLst>
              <a:ext uri="{FF2B5EF4-FFF2-40B4-BE49-F238E27FC236}">
                <a16:creationId xmlns:a16="http://schemas.microsoft.com/office/drawing/2014/main" id="{272BE424-50D3-AA2C-F235-D9DCFC608957}"/>
              </a:ext>
            </a:extLst>
          </p:cNvPr>
          <p:cNvPicPr>
            <a:picLocks noChangeAspect="1"/>
          </p:cNvPicPr>
          <p:nvPr/>
        </p:nvPicPr>
        <p:blipFill>
          <a:blip r:embed="rId3"/>
          <a:stretch>
            <a:fillRect/>
          </a:stretch>
        </p:blipFill>
        <p:spPr>
          <a:xfrm>
            <a:off x="770255" y="1610360"/>
            <a:ext cx="6214745" cy="41224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3783" y="1448108"/>
            <a:ext cx="9745589" cy="9448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a total of 10, the KSC LC-39A Launch site has had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b="1" dirty="0">
                <a:solidFill>
                  <a:srgbClr val="0B49CB"/>
                </a:solidFill>
                <a:latin typeface="Abadi" panose="020B0604020104020204" pitchFamily="34" charset="0"/>
                <a:ea typeface="Microsoft JhengHei" panose="020B0604030504040204" charset="-120"/>
              </a:rPr>
              <a:t>Total </a:t>
            </a:r>
            <a:r>
              <a:rPr lang="en-US" sz="4000" b="1" dirty="0">
                <a:solidFill>
                  <a:srgbClr val="0B49CB"/>
                </a:solidFill>
                <a:latin typeface="Abadi" panose="020B0604020104020204" pitchFamily="34" charset="0"/>
                <a:ea typeface="Microsoft JhengHei" panose="020B0604030504040204" charset="-120"/>
              </a:rPr>
              <a:t>Success</a:t>
            </a:r>
            <a:r>
              <a:rPr lang="en-ZA" altLang="en-US" sz="4000" b="1" dirty="0" err="1">
                <a:solidFill>
                  <a:srgbClr val="0B49CB"/>
                </a:solidFill>
                <a:latin typeface="Abadi" panose="020B0604020104020204" pitchFamily="34" charset="0"/>
                <a:ea typeface="Microsoft JhengHei" panose="020B0604030504040204" charset="-120"/>
              </a:rPr>
              <a:t>ful</a:t>
            </a:r>
            <a:r>
              <a:rPr lang="en-US" sz="4000" b="1" dirty="0">
                <a:solidFill>
                  <a:srgbClr val="0B49CB"/>
                </a:solidFill>
                <a:latin typeface="Abadi" panose="020B0604020104020204" pitchFamily="34" charset="0"/>
                <a:ea typeface="Microsoft JhengHei" panose="020B0604030504040204" charset="-120"/>
              </a:rPr>
              <a:t> Launches </a:t>
            </a:r>
            <a:r>
              <a:rPr lang="en-ZA" sz="4000" b="1" dirty="0">
                <a:solidFill>
                  <a:srgbClr val="0B49CB"/>
                </a:solidFill>
                <a:latin typeface="Abadi" panose="020B0604020104020204" pitchFamily="34" charset="0"/>
                <a:ea typeface="Microsoft JhengHei" panose="020B0604030504040204" charset="-120"/>
              </a:rPr>
              <a:t>By</a:t>
            </a:r>
            <a:r>
              <a:rPr lang="en-US" sz="4000" b="1" dirty="0">
                <a:solidFill>
                  <a:srgbClr val="0B49CB"/>
                </a:solidFill>
                <a:latin typeface="Abadi" panose="020B0604020104020204" pitchFamily="34" charset="0"/>
                <a:ea typeface="Microsoft JhengHei" panose="020B0604030504040204" charset="-120"/>
              </a:rPr>
              <a:t> </a:t>
            </a:r>
            <a:r>
              <a:rPr lang="en-ZA" altLang="en-US" sz="4000" b="1" dirty="0">
                <a:solidFill>
                  <a:srgbClr val="0B49CB"/>
                </a:solidFill>
                <a:latin typeface="Abadi" panose="020B0604020104020204" pitchFamily="34" charset="0"/>
                <a:ea typeface="Microsoft JhengHei" panose="020B0604030504040204" charset="-120"/>
              </a:rPr>
              <a:t>S</a:t>
            </a:r>
            <a:r>
              <a:rPr lang="en-US" sz="4000" b="1" dirty="0" err="1">
                <a:solidFill>
                  <a:srgbClr val="0B49CB"/>
                </a:solidFill>
                <a:latin typeface="Abadi" panose="020B0604020104020204" pitchFamily="34" charset="0"/>
                <a:ea typeface="Microsoft JhengHei" panose="020B0604030504040204" charset="-120"/>
              </a:rPr>
              <a:t>ite</a:t>
            </a:r>
            <a:endParaRPr lang="en-US" sz="4000" b="1" dirty="0">
              <a:solidFill>
                <a:srgbClr val="0B49CB"/>
              </a:solidFill>
              <a:latin typeface="Abadi" panose="020B0604020104020204" pitchFamily="34" charset="0"/>
              <a:ea typeface="Microsoft JhengHei" panose="020B0604030504040204" charset="-120"/>
            </a:endParaRPr>
          </a:p>
        </p:txBody>
      </p:sp>
      <p:pic>
        <p:nvPicPr>
          <p:cNvPr id="2" name="Content Placeholder 6">
            <a:extLst>
              <a:ext uri="{FF2B5EF4-FFF2-40B4-BE49-F238E27FC236}">
                <a16:creationId xmlns:a16="http://schemas.microsoft.com/office/drawing/2014/main" id="{DF92AED1-50DA-47F5-F2AB-2721710984D9}"/>
              </a:ext>
            </a:extLst>
          </p:cNvPr>
          <p:cNvPicPr>
            <a:picLocks noChangeAspect="1"/>
          </p:cNvPicPr>
          <p:nvPr/>
        </p:nvPicPr>
        <p:blipFill>
          <a:blip r:embed="rId3"/>
          <a:stretch>
            <a:fillRect/>
          </a:stretch>
        </p:blipFill>
        <p:spPr>
          <a:xfrm>
            <a:off x="770287" y="2392979"/>
            <a:ext cx="10687685" cy="35388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51100"/>
            <a:ext cx="10551583"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a success rate of 76.9%, the KSLC-39A leads the pack.</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solidFill>
                  <a:srgbClr val="0B49CB"/>
                </a:solidFill>
                <a:latin typeface="Abadi" panose="020B0604020104020204" pitchFamily="34" charset="0"/>
                <a:ea typeface="Microsoft JhengHei" panose="020B0604030504040204" charset="-120"/>
              </a:rPr>
              <a:t>Launch </a:t>
            </a:r>
            <a:r>
              <a:rPr lang="en-ZA" altLang="en-US" sz="4000" b="1" dirty="0">
                <a:solidFill>
                  <a:srgbClr val="0B49CB"/>
                </a:solidFill>
                <a:latin typeface="Abadi" panose="020B0604020104020204" pitchFamily="34" charset="0"/>
                <a:ea typeface="Microsoft JhengHei" panose="020B0604030504040204" charset="-120"/>
              </a:rPr>
              <a:t>S</a:t>
            </a:r>
            <a:r>
              <a:rPr lang="en-US" sz="4000" b="1" dirty="0" err="1">
                <a:solidFill>
                  <a:srgbClr val="0B49CB"/>
                </a:solidFill>
                <a:latin typeface="Abadi" panose="020B0604020104020204" pitchFamily="34" charset="0"/>
                <a:ea typeface="Microsoft JhengHei" panose="020B0604030504040204" charset="-120"/>
              </a:rPr>
              <a:t>ite</a:t>
            </a:r>
            <a:r>
              <a:rPr lang="en-US" sz="4000" b="1" dirty="0">
                <a:solidFill>
                  <a:srgbClr val="0B49CB"/>
                </a:solidFill>
                <a:latin typeface="Abadi" panose="020B0604020104020204" pitchFamily="34" charset="0"/>
                <a:ea typeface="Microsoft JhengHei" panose="020B0604030504040204" charset="-120"/>
              </a:rPr>
              <a:t> </a:t>
            </a:r>
            <a:r>
              <a:rPr lang="en-ZA" altLang="en-US" sz="4000" b="1" dirty="0">
                <a:solidFill>
                  <a:srgbClr val="0B49CB"/>
                </a:solidFill>
                <a:latin typeface="Abadi" panose="020B0604020104020204" pitchFamily="34" charset="0"/>
                <a:ea typeface="Microsoft JhengHei" panose="020B0604030504040204" charset="-120"/>
              </a:rPr>
              <a:t>With Highest Success Ratio</a:t>
            </a:r>
          </a:p>
        </p:txBody>
      </p:sp>
      <p:pic>
        <p:nvPicPr>
          <p:cNvPr id="2" name="Content Placeholder 6">
            <a:extLst>
              <a:ext uri="{FF2B5EF4-FFF2-40B4-BE49-F238E27FC236}">
                <a16:creationId xmlns:a16="http://schemas.microsoft.com/office/drawing/2014/main" id="{973ED89D-B819-276F-1931-5AD1BC6B4244}"/>
              </a:ext>
            </a:extLst>
          </p:cNvPr>
          <p:cNvPicPr>
            <a:picLocks noChangeAspect="1"/>
          </p:cNvPicPr>
          <p:nvPr/>
        </p:nvPicPr>
        <p:blipFill>
          <a:blip r:embed="rId3"/>
          <a:stretch>
            <a:fillRect/>
          </a:stretch>
        </p:blipFill>
        <p:spPr>
          <a:xfrm>
            <a:off x="804545" y="2354076"/>
            <a:ext cx="10582910" cy="34175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62824" y="1639616"/>
            <a:ext cx="10266352" cy="3594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capstone project's major objective is to foretell if the Falcon 9 first stage will successfully land. SpaceX advertises on their website that their rocket launches cost 62 million while other providers charge upwards of 165 million because they take great pride in being able to reuse the first stage of a rocket launch. The reuse of the first stage is largely responsible for these cost savings. The price of a launch can be calculated if we can know if the first stage will land. If a different business want to compete with SpaceX for a rocket launch, it may use the information provided here.</a:t>
            </a:r>
          </a:p>
          <a:p>
            <a:pPr marL="0" indent="0">
              <a:spcBef>
                <a:spcPts val="1400"/>
              </a:spcBef>
              <a:buNone/>
            </a:pPr>
            <a:r>
              <a:rPr lang="en-US" sz="2200" dirty="0">
                <a:solidFill>
                  <a:schemeClr val="accent3">
                    <a:lumMod val="25000"/>
                  </a:schemeClr>
                </a:solidFill>
                <a:latin typeface="Abadi" panose="020B0604020104020204" pitchFamily="34" charset="0"/>
              </a:rPr>
              <a:t>This gets us to the key inquiry we are attempting to address: Under the specified conditions of a Falcon 9 rocket launch, will the rocket's first stage successfully land or not?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2726" y="1539022"/>
            <a:ext cx="375893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between 0 and 2500 kg have a somewhat lower launch success percentage than payloads between 250 and 5000 kg. Really, there isn't much of a distinction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In both weight ranges, the v1.1 booster version had the highest effectiveness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b="1" dirty="0">
                <a:solidFill>
                  <a:srgbClr val="0B49CB"/>
                </a:solidFill>
                <a:latin typeface="Abadi" panose="020B0604020104020204" pitchFamily="34" charset="0"/>
                <a:ea typeface="Microsoft JhengHei" panose="020B0604030504040204" charset="-120"/>
              </a:rPr>
              <a:t>Payloads vs Launch Outcome</a:t>
            </a:r>
          </a:p>
        </p:txBody>
      </p:sp>
      <p:pic>
        <p:nvPicPr>
          <p:cNvPr id="2" name="Picture 1">
            <a:extLst>
              <a:ext uri="{FF2B5EF4-FFF2-40B4-BE49-F238E27FC236}">
                <a16:creationId xmlns:a16="http://schemas.microsoft.com/office/drawing/2014/main" id="{667037E4-A4A9-BF3B-AFBA-AA2B1A1183BB}"/>
              </a:ext>
            </a:extLst>
          </p:cNvPr>
          <p:cNvPicPr>
            <a:picLocks noChangeAspect="1"/>
          </p:cNvPicPr>
          <p:nvPr/>
        </p:nvPicPr>
        <p:blipFill>
          <a:blip r:embed="rId3"/>
          <a:stretch>
            <a:fillRect/>
          </a:stretch>
        </p:blipFill>
        <p:spPr>
          <a:xfrm>
            <a:off x="779110" y="3642995"/>
            <a:ext cx="6822440" cy="2382520"/>
          </a:xfrm>
          <a:prstGeom prst="rect">
            <a:avLst/>
          </a:prstGeom>
        </p:spPr>
      </p:pic>
      <p:pic>
        <p:nvPicPr>
          <p:cNvPr id="4" name="Picture 3">
            <a:extLst>
              <a:ext uri="{FF2B5EF4-FFF2-40B4-BE49-F238E27FC236}">
                <a16:creationId xmlns:a16="http://schemas.microsoft.com/office/drawing/2014/main" id="{3338E4EC-CA00-AC5A-5554-21136A656F7B}"/>
              </a:ext>
            </a:extLst>
          </p:cNvPr>
          <p:cNvPicPr>
            <a:picLocks noChangeAspect="1"/>
          </p:cNvPicPr>
          <p:nvPr/>
        </p:nvPicPr>
        <p:blipFill>
          <a:blip r:embed="rId4"/>
          <a:stretch>
            <a:fillRect/>
          </a:stretch>
        </p:blipFill>
        <p:spPr>
          <a:xfrm>
            <a:off x="779110" y="1410970"/>
            <a:ext cx="6821805" cy="22320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3065"/>
            <a:ext cx="10687962" cy="688382"/>
          </a:xfrm>
          <a:prstGeom prst="rect">
            <a:avLst/>
          </a:prstGeom>
        </p:spPr>
        <p:txBody>
          <a:bodyPr vert="horz" lIns="91440" tIns="45720" rIns="91440" bIns="45720" rtlCol="0" anchor="t">
            <a:normAutofit/>
          </a:bodyPr>
          <a:lstStyle/>
          <a:p>
            <a:r>
              <a:rPr lang="en-ZA" altLang="en-US" sz="2200" dirty="0">
                <a:solidFill>
                  <a:schemeClr val="tx1">
                    <a:lumMod val="85000"/>
                    <a:lumOff val="15000"/>
                  </a:schemeClr>
                </a:solidFill>
                <a:latin typeface="Abadi" panose="020B0604020104020204" pitchFamily="34" charset="0"/>
                <a:ea typeface="Microsoft JhengHei" panose="020B0604030504040204" charset="-120"/>
              </a:rPr>
              <a:t>The Decision tree classifier had the best accuracy at 94%.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Content Placeholder 1">
            <a:extLst>
              <a:ext uri="{FF2B5EF4-FFF2-40B4-BE49-F238E27FC236}">
                <a16:creationId xmlns:a16="http://schemas.microsoft.com/office/drawing/2014/main" id="{5051F730-2959-4DB2-6DD6-8F9E1A41D6B8}"/>
              </a:ext>
            </a:extLst>
          </p:cNvPr>
          <p:cNvPicPr>
            <a:picLocks noChangeAspect="1"/>
          </p:cNvPicPr>
          <p:nvPr/>
        </p:nvPicPr>
        <p:blipFill>
          <a:blip r:embed="rId3"/>
          <a:stretch>
            <a:fillRect/>
          </a:stretch>
        </p:blipFill>
        <p:spPr>
          <a:xfrm>
            <a:off x="770011" y="2427441"/>
            <a:ext cx="5813670" cy="3098971"/>
          </a:xfrm>
          <a:prstGeom prst="rect">
            <a:avLst/>
          </a:prstGeom>
        </p:spPr>
      </p:pic>
      <p:pic>
        <p:nvPicPr>
          <p:cNvPr id="3" name="Content Placeholder 7">
            <a:extLst>
              <a:ext uri="{FF2B5EF4-FFF2-40B4-BE49-F238E27FC236}">
                <a16:creationId xmlns:a16="http://schemas.microsoft.com/office/drawing/2014/main" id="{46222A8A-9040-CE73-E70E-4A58CB9777C3}"/>
              </a:ext>
            </a:extLst>
          </p:cNvPr>
          <p:cNvPicPr>
            <a:picLocks noChangeAspect="1"/>
          </p:cNvPicPr>
          <p:nvPr/>
        </p:nvPicPr>
        <p:blipFill>
          <a:blip r:embed="rId4"/>
          <a:stretch>
            <a:fillRect/>
          </a:stretch>
        </p:blipFill>
        <p:spPr>
          <a:xfrm>
            <a:off x="6990470" y="2666813"/>
            <a:ext cx="3916756" cy="22250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69540" y="1473958"/>
            <a:ext cx="4681181" cy="437751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the True label was success (True Positive), the model predicted 12 successful landings, and when it was failure, it predicted 3 unsuccessful landings (True Negative).</a:t>
            </a:r>
          </a:p>
          <a:p>
            <a:pPr>
              <a:lnSpc>
                <a:spcPct val="100000"/>
              </a:lnSpc>
              <a:spcBef>
                <a:spcPts val="1400"/>
              </a:spcBef>
            </a:pPr>
            <a:r>
              <a:rPr lang="en-US" sz="2200" dirty="0">
                <a:solidFill>
                  <a:schemeClr val="accent3">
                    <a:lumMod val="25000"/>
                  </a:schemeClr>
                </a:solidFill>
                <a:latin typeface="Abadi" panose="020B0604020104020204" pitchFamily="34" charset="0"/>
              </a:rPr>
              <a:t>When the True label was an unsuccessful landing, the algorithm also predicted three successful landings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were frequently predicted by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Content Placeholder 1">
            <a:extLst>
              <a:ext uri="{FF2B5EF4-FFF2-40B4-BE49-F238E27FC236}">
                <a16:creationId xmlns:a16="http://schemas.microsoft.com/office/drawing/2014/main" id="{C0FBACF5-C0D4-85D0-6DC3-E350A3191F4C}"/>
              </a:ext>
            </a:extLst>
          </p:cNvPr>
          <p:cNvPicPr>
            <a:picLocks noChangeAspect="1"/>
          </p:cNvPicPr>
          <p:nvPr/>
        </p:nvPicPr>
        <p:blipFill>
          <a:blip r:embed="rId3"/>
          <a:stretch>
            <a:fillRect/>
          </a:stretch>
        </p:blipFill>
        <p:spPr>
          <a:xfrm>
            <a:off x="770254" y="1676656"/>
            <a:ext cx="5492497" cy="41509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61155"/>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analysis revealed that as the success rate has increased over time, there is a positive correlation between the number of flights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launches occurred in orbits like SSO, HEO, GEO, and ES-L1.Payload mass can be related to success rate since lighter payloads have typically had better results than bigger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placed in a safe distance from cities but strategically close to roads and railroads for the transit of people and goods.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most accurate predictive model for this dataset, having a 94% accuracy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Coursera Project Link: </a:t>
            </a:r>
            <a:r>
              <a:rPr lang="en-ZA" altLang="en-US" sz="2200" dirty="0">
                <a:solidFill>
                  <a:schemeClr val="tx1">
                    <a:lumMod val="85000"/>
                    <a:lumOff val="15000"/>
                  </a:schemeClr>
                </a:solidFill>
                <a:latin typeface="Abadi" panose="020B0604020104020204" pitchFamily="34" charset="0"/>
                <a:ea typeface="Microsoft JhengHei" panose="020B0604030504040204" charset="-120"/>
                <a:hlinkClick r:id="rId4" action="ppaction://hlinkfile"/>
              </a:rPr>
              <a:t>https://www.coursera.org/learn/applied-data-science-capstone/home/welcome</a:t>
            </a:r>
            <a:endParaRPr lang="en-ZA" altLang="en-US" sz="2200" dirty="0">
              <a:solidFill>
                <a:schemeClr val="tx1">
                  <a:lumMod val="85000"/>
                  <a:lumOff val="15000"/>
                </a:schemeClr>
              </a:solidFill>
              <a:latin typeface="Abadi" panose="020B0604020104020204" pitchFamily="34" charset="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GitHub Repository: </a:t>
            </a:r>
            <a:r>
              <a:rPr lang="en-US" sz="2200" dirty="0">
                <a:latin typeface="Abadi" panose="020B0604020104020204" pitchFamily="34" charset="0"/>
                <a:hlinkClick r:id="rId5"/>
              </a:rPr>
              <a:t>https://github.com/Ajay0-data/IBM-Data-Science-Capstone-Project</a:t>
            </a:r>
            <a:endParaRPr lang="en-ZA" altLang="en-US" sz="2200" dirty="0">
              <a:solidFill>
                <a:schemeClr val="tx1">
                  <a:lumMod val="85000"/>
                  <a:lumOff val="15000"/>
                </a:schemeClr>
              </a:solidFill>
              <a:latin typeface="Abadi" panose="020B0604020104020204" pitchFamily="34" charset="0"/>
              <a:ea typeface="Microsoft JhengHei" panose="020B0604030504040204" charset="-120"/>
              <a:hlinkClick r:id="rId6" action="ppaction://hlinkfile"/>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738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was gathered using two techniques: web scraping launch information from a Wikipedia article and requesting information from the SpaceX API. The data was then transformed and cleaned using the pandas module in Python.</a:t>
            </a:r>
          </a:p>
          <a:p>
            <a:pPr marL="0" indent="0">
              <a:lnSpc>
                <a:spcPct val="120000"/>
              </a:lnSpc>
              <a:spcBef>
                <a:spcPts val="1400"/>
              </a:spcBef>
              <a:buNone/>
            </a:pPr>
            <a:r>
              <a:rPr lang="en-US" sz="8800" dirty="0">
                <a:solidFill>
                  <a:schemeClr val="accent3">
                    <a:lumMod val="25000"/>
                  </a:schemeClr>
                </a:solidFill>
                <a:latin typeface="Abadi"/>
              </a:rPr>
              <a:t>Exploratory data analysis (EDA) was done on the clean data </a:t>
            </a:r>
            <a:r>
              <a:rPr lang="en-US" sz="8800" dirty="0" err="1">
                <a:solidFill>
                  <a:schemeClr val="accent3">
                    <a:lumMod val="25000"/>
                  </a:schemeClr>
                </a:solidFill>
                <a:latin typeface="Abadi"/>
              </a:rPr>
              <a:t>utilising</a:t>
            </a:r>
            <a:r>
              <a:rPr lang="en-US" sz="8800" dirty="0">
                <a:solidFill>
                  <a:schemeClr val="accent3">
                    <a:lumMod val="25000"/>
                  </a:schemeClr>
                </a:solidFill>
                <a:latin typeface="Abadi"/>
              </a:rPr>
              <a:t> </a:t>
            </a:r>
            <a:r>
              <a:rPr lang="en-US" sz="8800" dirty="0" err="1">
                <a:solidFill>
                  <a:schemeClr val="accent3">
                    <a:lumMod val="25000"/>
                  </a:schemeClr>
                </a:solidFill>
                <a:latin typeface="Abadi"/>
              </a:rPr>
              <a:t>visualisation</a:t>
            </a:r>
            <a:r>
              <a:rPr lang="en-US" sz="8800" dirty="0">
                <a:solidFill>
                  <a:schemeClr val="accent3">
                    <a:lumMod val="25000"/>
                  </a:schemeClr>
                </a:solidFill>
                <a:latin typeface="Abadi"/>
              </a:rPr>
              <a:t> tools including Python's matplotlib and seaborn packages, as well as SQL queries to provide answers. In order to respond to some analytical queries, interactive </a:t>
            </a:r>
            <a:r>
              <a:rPr lang="en-US" sz="8800" dirty="0" err="1">
                <a:solidFill>
                  <a:schemeClr val="accent3">
                    <a:lumMod val="25000"/>
                  </a:schemeClr>
                </a:solidFill>
                <a:latin typeface="Abadi"/>
              </a:rPr>
              <a:t>visualisation</a:t>
            </a:r>
            <a:r>
              <a:rPr lang="en-US" sz="8800" dirty="0">
                <a:solidFill>
                  <a:schemeClr val="accent3">
                    <a:lumMod val="25000"/>
                  </a:schemeClr>
                </a:solidFill>
                <a:latin typeface="Abadi"/>
              </a:rPr>
              <a:t> packages in Python were employed. Maps were produced using Folium, and interactive data </a:t>
            </a:r>
            <a:r>
              <a:rPr lang="en-US" sz="8800" dirty="0" err="1">
                <a:solidFill>
                  <a:schemeClr val="accent3">
                    <a:lumMod val="25000"/>
                  </a:schemeClr>
                </a:solidFill>
                <a:latin typeface="Abadi"/>
              </a:rPr>
              <a:t>visualisations</a:t>
            </a:r>
            <a:r>
              <a:rPr lang="en-US" sz="8800" dirty="0">
                <a:solidFill>
                  <a:schemeClr val="accent3">
                    <a:lumMod val="25000"/>
                  </a:schemeClr>
                </a:solidFill>
                <a:latin typeface="Abadi"/>
              </a:rPr>
              <a:t> with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For the prediction study, four alternative machine learning classification models were employed. Support vector machines, logistic regression, k-nearest </a:t>
            </a:r>
            <a:r>
              <a:rPr lang="en-US" sz="8800" dirty="0" err="1">
                <a:solidFill>
                  <a:schemeClr val="accent3">
                    <a:lumMod val="25000"/>
                  </a:schemeClr>
                </a:solidFill>
                <a:latin typeface="Abadi"/>
              </a:rPr>
              <a:t>neighbour</a:t>
            </a:r>
            <a:r>
              <a:rPr lang="en-US" sz="8800" dirty="0">
                <a:solidFill>
                  <a:schemeClr val="accent3">
                    <a:lumMod val="25000"/>
                  </a:schemeClr>
                </a:solidFill>
                <a:latin typeface="Abadi"/>
              </a:rPr>
              <a:t>, and decision tree classifier are the models that were applied. Each model was trained and evaluated.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Using SpaceX API</a:t>
            </a:r>
            <a:endParaRPr lang="en-US" dirty="0">
              <a:solidFill>
                <a:srgbClr val="0B49CB"/>
              </a:solidFill>
            </a:endParaRPr>
          </a:p>
        </p:txBody>
      </p:sp>
      <p:sp>
        <p:nvSpPr>
          <p:cNvPr id="2" name="Text Box 8">
            <a:extLst>
              <a:ext uri="{FF2B5EF4-FFF2-40B4-BE49-F238E27FC236}">
                <a16:creationId xmlns:a16="http://schemas.microsoft.com/office/drawing/2014/main" id="{8E745120-30C9-6130-9896-3DF151E626B0}"/>
              </a:ext>
            </a:extLst>
          </p:cNvPr>
          <p:cNvSpPr txBox="1"/>
          <p:nvPr/>
        </p:nvSpPr>
        <p:spPr>
          <a:xfrm>
            <a:off x="906144" y="1493302"/>
            <a:ext cx="651700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Request and parse the SpaceX launch data using the GET request</a:t>
            </a:r>
          </a:p>
        </p:txBody>
      </p:sp>
      <p:sp>
        <p:nvSpPr>
          <p:cNvPr id="3" name="Text Box 9">
            <a:extLst>
              <a:ext uri="{FF2B5EF4-FFF2-40B4-BE49-F238E27FC236}">
                <a16:creationId xmlns:a16="http://schemas.microsoft.com/office/drawing/2014/main" id="{81D4C86F-65FF-8886-5264-CCE6E899825C}"/>
              </a:ext>
            </a:extLst>
          </p:cNvPr>
          <p:cNvSpPr txBox="1"/>
          <p:nvPr/>
        </p:nvSpPr>
        <p:spPr>
          <a:xfrm>
            <a:off x="906145" y="2546339"/>
            <a:ext cx="651700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Normalize JSON response into a data frame</a:t>
            </a:r>
          </a:p>
        </p:txBody>
      </p:sp>
      <p:sp>
        <p:nvSpPr>
          <p:cNvPr id="4" name="Text Box 10">
            <a:extLst>
              <a:ext uri="{FF2B5EF4-FFF2-40B4-BE49-F238E27FC236}">
                <a16:creationId xmlns:a16="http://schemas.microsoft.com/office/drawing/2014/main" id="{4D431826-C41F-2FCE-0D28-8E645720F67D}"/>
              </a:ext>
            </a:extLst>
          </p:cNvPr>
          <p:cNvSpPr txBox="1"/>
          <p:nvPr/>
        </p:nvSpPr>
        <p:spPr>
          <a:xfrm>
            <a:off x="918600" y="3216090"/>
            <a:ext cx="651700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Extract only useful columns  using auxiliary functions</a:t>
            </a:r>
          </a:p>
        </p:txBody>
      </p:sp>
      <p:sp>
        <p:nvSpPr>
          <p:cNvPr id="7" name="Text Box 12">
            <a:extLst>
              <a:ext uri="{FF2B5EF4-FFF2-40B4-BE49-F238E27FC236}">
                <a16:creationId xmlns:a16="http://schemas.microsoft.com/office/drawing/2014/main" id="{60713738-610A-CFCB-11DD-860875B03CFE}"/>
              </a:ext>
            </a:extLst>
          </p:cNvPr>
          <p:cNvSpPr txBox="1"/>
          <p:nvPr/>
        </p:nvSpPr>
        <p:spPr>
          <a:xfrm>
            <a:off x="918601" y="3904432"/>
            <a:ext cx="651700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Create new pandas data frame from dictionary </a:t>
            </a:r>
          </a:p>
        </p:txBody>
      </p:sp>
      <p:sp>
        <p:nvSpPr>
          <p:cNvPr id="8" name="Text Box 13">
            <a:extLst>
              <a:ext uri="{FF2B5EF4-FFF2-40B4-BE49-F238E27FC236}">
                <a16:creationId xmlns:a16="http://schemas.microsoft.com/office/drawing/2014/main" id="{42278661-7275-B48C-61FB-D9B7611E7342}"/>
              </a:ext>
            </a:extLst>
          </p:cNvPr>
          <p:cNvSpPr txBox="1"/>
          <p:nvPr/>
        </p:nvSpPr>
        <p:spPr>
          <a:xfrm>
            <a:off x="918601" y="4465494"/>
            <a:ext cx="65182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Filter Data frame to only include Falcon 9 launches </a:t>
            </a:r>
          </a:p>
        </p:txBody>
      </p:sp>
      <p:sp>
        <p:nvSpPr>
          <p:cNvPr id="9" name="Text Box 14">
            <a:extLst>
              <a:ext uri="{FF2B5EF4-FFF2-40B4-BE49-F238E27FC236}">
                <a16:creationId xmlns:a16="http://schemas.microsoft.com/office/drawing/2014/main" id="{71A0A4A2-21D3-29E8-4A32-0E5A0FA6C7A2}"/>
              </a:ext>
            </a:extLst>
          </p:cNvPr>
          <p:cNvSpPr txBox="1"/>
          <p:nvPr/>
        </p:nvSpPr>
        <p:spPr>
          <a:xfrm>
            <a:off x="906145" y="5135245"/>
            <a:ext cx="6518910"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Handle missing values or Nan values</a:t>
            </a:r>
          </a:p>
        </p:txBody>
      </p:sp>
      <p:sp>
        <p:nvSpPr>
          <p:cNvPr id="10" name="Text Box 15">
            <a:extLst>
              <a:ext uri="{FF2B5EF4-FFF2-40B4-BE49-F238E27FC236}">
                <a16:creationId xmlns:a16="http://schemas.microsoft.com/office/drawing/2014/main" id="{FD069514-8B3F-E358-0B35-D40073F0E8E7}"/>
              </a:ext>
            </a:extLst>
          </p:cNvPr>
          <p:cNvSpPr txBox="1"/>
          <p:nvPr/>
        </p:nvSpPr>
        <p:spPr>
          <a:xfrm>
            <a:off x="906145" y="5833112"/>
            <a:ext cx="6518910"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solidFill>
                  <a:schemeClr val="tx1">
                    <a:lumMod val="85000"/>
                    <a:lumOff val="15000"/>
                  </a:schemeClr>
                </a:solidFill>
                <a:latin typeface="Abadi" panose="020B0604020104020204" pitchFamily="34" charset="0"/>
                <a:ea typeface="Microsoft JhengHei" panose="020B0604030504040204" charset="-120"/>
              </a:rPr>
              <a:t>Export to CSV file</a:t>
            </a:r>
          </a:p>
        </p:txBody>
      </p:sp>
      <p:sp>
        <p:nvSpPr>
          <p:cNvPr id="13" name="Arrow: Down 12">
            <a:extLst>
              <a:ext uri="{FF2B5EF4-FFF2-40B4-BE49-F238E27FC236}">
                <a16:creationId xmlns:a16="http://schemas.microsoft.com/office/drawing/2014/main" id="{1A720CDF-6048-02A1-D483-519778C80E10}"/>
              </a:ext>
            </a:extLst>
          </p:cNvPr>
          <p:cNvSpPr/>
          <p:nvPr/>
        </p:nvSpPr>
        <p:spPr>
          <a:xfrm>
            <a:off x="3791243" y="2971461"/>
            <a:ext cx="91440" cy="298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0167CC8E-B4EF-EB18-D7CA-4E0553B0D982}"/>
              </a:ext>
            </a:extLst>
          </p:cNvPr>
          <p:cNvSpPr/>
          <p:nvPr/>
        </p:nvSpPr>
        <p:spPr>
          <a:xfrm>
            <a:off x="3791243" y="2250770"/>
            <a:ext cx="91440" cy="265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4327CA60-482F-6653-763F-C2894A5C39BA}"/>
              </a:ext>
            </a:extLst>
          </p:cNvPr>
          <p:cNvSpPr/>
          <p:nvPr/>
        </p:nvSpPr>
        <p:spPr>
          <a:xfrm>
            <a:off x="3791243" y="3626900"/>
            <a:ext cx="91440" cy="274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Abadi" panose="020B0604020104020204" pitchFamily="34" charset="0"/>
            </a:endParaRPr>
          </a:p>
        </p:txBody>
      </p:sp>
      <p:sp>
        <p:nvSpPr>
          <p:cNvPr id="16" name="Arrow: Down 15">
            <a:extLst>
              <a:ext uri="{FF2B5EF4-FFF2-40B4-BE49-F238E27FC236}">
                <a16:creationId xmlns:a16="http://schemas.microsoft.com/office/drawing/2014/main" id="{5E9515D5-191B-F652-9F4A-ADD34FE8208B}"/>
              </a:ext>
            </a:extLst>
          </p:cNvPr>
          <p:cNvSpPr/>
          <p:nvPr/>
        </p:nvSpPr>
        <p:spPr>
          <a:xfrm>
            <a:off x="3791243" y="4244462"/>
            <a:ext cx="91440" cy="238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Abadi" panose="020B0604020104020204" pitchFamily="34" charset="0"/>
            </a:endParaRPr>
          </a:p>
        </p:txBody>
      </p:sp>
      <p:sp>
        <p:nvSpPr>
          <p:cNvPr id="17" name="Arrow: Down 16">
            <a:extLst>
              <a:ext uri="{FF2B5EF4-FFF2-40B4-BE49-F238E27FC236}">
                <a16:creationId xmlns:a16="http://schemas.microsoft.com/office/drawing/2014/main" id="{2B7DE7CB-2484-60ED-A299-9A1BE9F7DFB2}"/>
              </a:ext>
            </a:extLst>
          </p:cNvPr>
          <p:cNvSpPr/>
          <p:nvPr/>
        </p:nvSpPr>
        <p:spPr>
          <a:xfrm>
            <a:off x="3791243" y="4866989"/>
            <a:ext cx="91440" cy="238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Abadi" panose="020B0604020104020204" pitchFamily="34" charset="0"/>
            </a:endParaRPr>
          </a:p>
        </p:txBody>
      </p:sp>
      <p:sp>
        <p:nvSpPr>
          <p:cNvPr id="18" name="Arrow: Down 17">
            <a:extLst>
              <a:ext uri="{FF2B5EF4-FFF2-40B4-BE49-F238E27FC236}">
                <a16:creationId xmlns:a16="http://schemas.microsoft.com/office/drawing/2014/main" id="{09BA43FD-968B-A4A6-FEC0-12432D57C78C}"/>
              </a:ext>
            </a:extLst>
          </p:cNvPr>
          <p:cNvSpPr/>
          <p:nvPr/>
        </p:nvSpPr>
        <p:spPr>
          <a:xfrm>
            <a:off x="3800621" y="5579628"/>
            <a:ext cx="86751" cy="318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Abadi" panose="020B0604020104020204" pitchFamily="34" charset="0"/>
            </a:endParaRPr>
          </a:p>
        </p:txBody>
      </p:sp>
      <p:sp>
        <p:nvSpPr>
          <p:cNvPr id="21" name="TextBox 20">
            <a:extLst>
              <a:ext uri="{FF2B5EF4-FFF2-40B4-BE49-F238E27FC236}">
                <a16:creationId xmlns:a16="http://schemas.microsoft.com/office/drawing/2014/main" id="{3549D916-1378-5C5D-07D2-004296607C48}"/>
              </a:ext>
            </a:extLst>
          </p:cNvPr>
          <p:cNvSpPr txBox="1"/>
          <p:nvPr/>
        </p:nvSpPr>
        <p:spPr>
          <a:xfrm>
            <a:off x="8714772" y="1757401"/>
            <a:ext cx="3022303" cy="923330"/>
          </a:xfrm>
          <a:prstGeom prst="rect">
            <a:avLst/>
          </a:prstGeom>
          <a:noFill/>
        </p:spPr>
        <p:txBody>
          <a:bodyPr wrap="square" rtlCol="0">
            <a:spAutoFit/>
          </a:bodyPr>
          <a:lstStyle/>
          <a:p>
            <a:r>
              <a:rPr lang="en-US" dirty="0"/>
              <a:t>GitHub Link: </a:t>
            </a:r>
            <a:r>
              <a:rPr lang="en-US" dirty="0">
                <a:hlinkClick r:id="rId3"/>
              </a:rPr>
              <a:t>Data Collection-Using SpaceX API</a:t>
            </a:r>
            <a:endParaRPr lang="en-US" dirty="0"/>
          </a:p>
          <a:p>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Using Web Scraping</a:t>
            </a:r>
            <a:endParaRPr lang="en-US" dirty="0">
              <a:solidFill>
                <a:srgbClr val="0B49CB"/>
              </a:solidFill>
            </a:endParaRPr>
          </a:p>
        </p:txBody>
      </p:sp>
      <p:sp>
        <p:nvSpPr>
          <p:cNvPr id="2" name="Text Box 8">
            <a:extLst>
              <a:ext uri="{FF2B5EF4-FFF2-40B4-BE49-F238E27FC236}">
                <a16:creationId xmlns:a16="http://schemas.microsoft.com/office/drawing/2014/main" id="{C736754A-00E5-8698-A160-402BDFAE0133}"/>
              </a:ext>
            </a:extLst>
          </p:cNvPr>
          <p:cNvSpPr txBox="1"/>
          <p:nvPr/>
        </p:nvSpPr>
        <p:spPr>
          <a:xfrm>
            <a:off x="906145" y="1974308"/>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Request rocket launch data from its Wikipedia page</a:t>
            </a:r>
          </a:p>
        </p:txBody>
      </p:sp>
      <p:sp>
        <p:nvSpPr>
          <p:cNvPr id="3" name="Text Box 9">
            <a:extLst>
              <a:ext uri="{FF2B5EF4-FFF2-40B4-BE49-F238E27FC236}">
                <a16:creationId xmlns:a16="http://schemas.microsoft.com/office/drawing/2014/main" id="{353FF496-6438-A36F-C3D0-2F4D3E3B00A2}"/>
              </a:ext>
            </a:extLst>
          </p:cNvPr>
          <p:cNvSpPr txBox="1"/>
          <p:nvPr/>
        </p:nvSpPr>
        <p:spPr>
          <a:xfrm>
            <a:off x="906145" y="2652305"/>
            <a:ext cx="661987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Extract all column/variable names from the HTML table header</a:t>
            </a:r>
          </a:p>
        </p:txBody>
      </p:sp>
      <p:sp>
        <p:nvSpPr>
          <p:cNvPr id="4" name="Text Box 4">
            <a:extLst>
              <a:ext uri="{FF2B5EF4-FFF2-40B4-BE49-F238E27FC236}">
                <a16:creationId xmlns:a16="http://schemas.microsoft.com/office/drawing/2014/main" id="{5F30EED7-9B56-C67A-C875-A168BF855995}"/>
              </a:ext>
            </a:extLst>
          </p:cNvPr>
          <p:cNvSpPr txBox="1"/>
          <p:nvPr/>
        </p:nvSpPr>
        <p:spPr>
          <a:xfrm>
            <a:off x="922655" y="3668856"/>
            <a:ext cx="661987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Create a data frame by parsing the launch HTML tables</a:t>
            </a:r>
          </a:p>
        </p:txBody>
      </p:sp>
      <p:sp>
        <p:nvSpPr>
          <p:cNvPr id="7" name="Text Box 15">
            <a:extLst>
              <a:ext uri="{FF2B5EF4-FFF2-40B4-BE49-F238E27FC236}">
                <a16:creationId xmlns:a16="http://schemas.microsoft.com/office/drawing/2014/main" id="{6E66E155-C72A-E1D3-7367-14D90DC74803}"/>
              </a:ext>
            </a:extLst>
          </p:cNvPr>
          <p:cNvSpPr txBox="1"/>
          <p:nvPr/>
        </p:nvSpPr>
        <p:spPr>
          <a:xfrm>
            <a:off x="922655" y="4685407"/>
            <a:ext cx="660209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Export to CSV file</a:t>
            </a:r>
          </a:p>
        </p:txBody>
      </p:sp>
      <p:sp>
        <p:nvSpPr>
          <p:cNvPr id="8" name="Arrow: Down 7">
            <a:extLst>
              <a:ext uri="{FF2B5EF4-FFF2-40B4-BE49-F238E27FC236}">
                <a16:creationId xmlns:a16="http://schemas.microsoft.com/office/drawing/2014/main" id="{5A4ADBE5-8594-5F88-9F2C-B83739E9CF1F}"/>
              </a:ext>
            </a:extLst>
          </p:cNvPr>
          <p:cNvSpPr/>
          <p:nvPr/>
        </p:nvSpPr>
        <p:spPr>
          <a:xfrm>
            <a:off x="3601329" y="2405195"/>
            <a:ext cx="126609" cy="247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3A48759-2D52-0E02-8BE3-D476D8F3202E}"/>
              </a:ext>
            </a:extLst>
          </p:cNvPr>
          <p:cNvSpPr/>
          <p:nvPr/>
        </p:nvSpPr>
        <p:spPr>
          <a:xfrm>
            <a:off x="3601328" y="3392901"/>
            <a:ext cx="126609" cy="247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5476028-B471-5612-1CFE-E91AC0DEDF36}"/>
              </a:ext>
            </a:extLst>
          </p:cNvPr>
          <p:cNvSpPr/>
          <p:nvPr/>
        </p:nvSpPr>
        <p:spPr>
          <a:xfrm>
            <a:off x="3627119" y="4443852"/>
            <a:ext cx="126609" cy="247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C646CDC-C7EE-CD3F-3AEF-D6DB913B8466}"/>
              </a:ext>
            </a:extLst>
          </p:cNvPr>
          <p:cNvSpPr txBox="1"/>
          <p:nvPr/>
        </p:nvSpPr>
        <p:spPr>
          <a:xfrm>
            <a:off x="8464065" y="1916612"/>
            <a:ext cx="2713452" cy="1200329"/>
          </a:xfrm>
          <a:prstGeom prst="rect">
            <a:avLst/>
          </a:prstGeom>
          <a:noFill/>
        </p:spPr>
        <p:txBody>
          <a:bodyPr wrap="square" rtlCol="0">
            <a:spAutoFit/>
          </a:bodyPr>
          <a:lstStyle/>
          <a:p>
            <a:r>
              <a:rPr lang="en-US" dirty="0"/>
              <a:t>GitHub Link: </a:t>
            </a:r>
            <a:r>
              <a:rPr lang="en-US" dirty="0">
                <a:hlinkClick r:id="rId3"/>
              </a:rPr>
              <a:t>Data Collection-Using Web Scraping</a:t>
            </a:r>
            <a:endParaRPr lang="en-US" dirty="0"/>
          </a:p>
          <a:p>
            <a:endParaRPr lang="en-US" dirty="0"/>
          </a:p>
        </p:txBody>
      </p:sp>
    </p:spTree>
    <p:extLst>
      <p:ext uri="{BB962C8B-B14F-4D97-AF65-F5344CB8AC3E}">
        <p14:creationId xmlns:p14="http://schemas.microsoft.com/office/powerpoint/2010/main" val="373967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Box 8">
            <a:extLst>
              <a:ext uri="{FF2B5EF4-FFF2-40B4-BE49-F238E27FC236}">
                <a16:creationId xmlns:a16="http://schemas.microsoft.com/office/drawing/2014/main" id="{1962CB5E-A462-D4E8-7E15-F33740357A4F}"/>
              </a:ext>
            </a:extLst>
          </p:cNvPr>
          <p:cNvSpPr txBox="1"/>
          <p:nvPr/>
        </p:nvSpPr>
        <p:spPr>
          <a:xfrm>
            <a:off x="906145" y="1946552"/>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Calculate the number of launches on each site</a:t>
            </a:r>
          </a:p>
        </p:txBody>
      </p:sp>
      <p:sp>
        <p:nvSpPr>
          <p:cNvPr id="3" name="Text Box 9">
            <a:extLst>
              <a:ext uri="{FF2B5EF4-FFF2-40B4-BE49-F238E27FC236}">
                <a16:creationId xmlns:a16="http://schemas.microsoft.com/office/drawing/2014/main" id="{F20868A6-D5A6-B0F4-F1C6-6E4B4D8149E0}"/>
              </a:ext>
            </a:extLst>
          </p:cNvPr>
          <p:cNvSpPr txBox="1"/>
          <p:nvPr/>
        </p:nvSpPr>
        <p:spPr>
          <a:xfrm>
            <a:off x="887093" y="2627687"/>
            <a:ext cx="661987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Calculate the number and occurrence of each orbit</a:t>
            </a:r>
          </a:p>
        </p:txBody>
      </p:sp>
      <p:sp>
        <p:nvSpPr>
          <p:cNvPr id="6" name="Text Box 1">
            <a:extLst>
              <a:ext uri="{FF2B5EF4-FFF2-40B4-BE49-F238E27FC236}">
                <a16:creationId xmlns:a16="http://schemas.microsoft.com/office/drawing/2014/main" id="{FEF1587D-409E-47F9-8F8A-830F70D1DF0E}"/>
              </a:ext>
            </a:extLst>
          </p:cNvPr>
          <p:cNvSpPr txBox="1"/>
          <p:nvPr/>
        </p:nvSpPr>
        <p:spPr>
          <a:xfrm>
            <a:off x="887094" y="3295325"/>
            <a:ext cx="661987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Calculate the number and </a:t>
            </a:r>
            <a:r>
              <a:rPr lang="en-ZA" altLang="en-GB" sz="2200" dirty="0" err="1">
                <a:latin typeface="Abadi" panose="020B0604020104020204" pitchFamily="34" charset="0"/>
                <a:ea typeface="Microsoft JhengHei" panose="020B0604030504040204" charset="-120"/>
              </a:rPr>
              <a:t>occurence</a:t>
            </a:r>
            <a:r>
              <a:rPr lang="en-ZA" altLang="en-GB" sz="2200" dirty="0">
                <a:latin typeface="Abadi" panose="020B0604020104020204" pitchFamily="34" charset="0"/>
                <a:ea typeface="Microsoft JhengHei" panose="020B0604030504040204" charset="-120"/>
              </a:rPr>
              <a:t> of mission outcome per orbit type</a:t>
            </a:r>
          </a:p>
        </p:txBody>
      </p:sp>
      <p:sp>
        <p:nvSpPr>
          <p:cNvPr id="7" name="Text Box 15">
            <a:extLst>
              <a:ext uri="{FF2B5EF4-FFF2-40B4-BE49-F238E27FC236}">
                <a16:creationId xmlns:a16="http://schemas.microsoft.com/office/drawing/2014/main" id="{96BF78FD-425E-FC9B-745C-BDBF9907A25D}"/>
              </a:ext>
            </a:extLst>
          </p:cNvPr>
          <p:cNvSpPr txBox="1"/>
          <p:nvPr/>
        </p:nvSpPr>
        <p:spPr>
          <a:xfrm>
            <a:off x="923925" y="4330647"/>
            <a:ext cx="6602095" cy="769441"/>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Create a landing outcome label from Outcome column using one-hot encoding</a:t>
            </a:r>
          </a:p>
        </p:txBody>
      </p:sp>
      <p:sp>
        <p:nvSpPr>
          <p:cNvPr id="9" name="Text Box 2">
            <a:extLst>
              <a:ext uri="{FF2B5EF4-FFF2-40B4-BE49-F238E27FC236}">
                <a16:creationId xmlns:a16="http://schemas.microsoft.com/office/drawing/2014/main" id="{4DA2858C-871D-5CE8-E703-7DA87CE8D0AD}"/>
              </a:ext>
            </a:extLst>
          </p:cNvPr>
          <p:cNvSpPr txBox="1"/>
          <p:nvPr/>
        </p:nvSpPr>
        <p:spPr>
          <a:xfrm>
            <a:off x="904875" y="5365969"/>
            <a:ext cx="6602095" cy="430887"/>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2200" dirty="0">
                <a:latin typeface="Abadi" panose="020B0604020104020204" pitchFamily="34" charset="0"/>
                <a:ea typeface="Microsoft JhengHei" panose="020B0604030504040204" charset="-120"/>
              </a:rPr>
              <a:t>Export to CSV</a:t>
            </a:r>
          </a:p>
        </p:txBody>
      </p:sp>
      <p:sp>
        <p:nvSpPr>
          <p:cNvPr id="10" name="Arrow: Down 9">
            <a:extLst>
              <a:ext uri="{FF2B5EF4-FFF2-40B4-BE49-F238E27FC236}">
                <a16:creationId xmlns:a16="http://schemas.microsoft.com/office/drawing/2014/main" id="{D528FFF1-3F12-9929-4C1E-A3CC90F4DBA3}"/>
              </a:ext>
            </a:extLst>
          </p:cNvPr>
          <p:cNvSpPr/>
          <p:nvPr/>
        </p:nvSpPr>
        <p:spPr>
          <a:xfrm>
            <a:off x="3432517" y="2377439"/>
            <a:ext cx="112541" cy="236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4AD2D485-1DC0-998D-E989-95EA5F639123}"/>
              </a:ext>
            </a:extLst>
          </p:cNvPr>
          <p:cNvSpPr/>
          <p:nvPr/>
        </p:nvSpPr>
        <p:spPr>
          <a:xfrm>
            <a:off x="3432516" y="3089940"/>
            <a:ext cx="112541" cy="236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976B261-5F52-288B-2619-744B4411A614}"/>
              </a:ext>
            </a:extLst>
          </p:cNvPr>
          <p:cNvSpPr/>
          <p:nvPr/>
        </p:nvSpPr>
        <p:spPr>
          <a:xfrm>
            <a:off x="3432515" y="4080901"/>
            <a:ext cx="112541" cy="236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8D38C171-D985-69CA-1D3C-82B0157E14A6}"/>
              </a:ext>
            </a:extLst>
          </p:cNvPr>
          <p:cNvSpPr/>
          <p:nvPr/>
        </p:nvSpPr>
        <p:spPr>
          <a:xfrm>
            <a:off x="3432517" y="5100088"/>
            <a:ext cx="112541" cy="236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50F189-5FE3-85BF-ABC4-97629668B49D}"/>
              </a:ext>
            </a:extLst>
          </p:cNvPr>
          <p:cNvSpPr txBox="1"/>
          <p:nvPr/>
        </p:nvSpPr>
        <p:spPr>
          <a:xfrm>
            <a:off x="8379725" y="2156346"/>
            <a:ext cx="2743200" cy="646331"/>
          </a:xfrm>
          <a:prstGeom prst="rect">
            <a:avLst/>
          </a:prstGeom>
          <a:noFill/>
        </p:spPr>
        <p:txBody>
          <a:bodyPr wrap="square" rtlCol="0">
            <a:spAutoFit/>
          </a:bodyPr>
          <a:lstStyle/>
          <a:p>
            <a:r>
              <a:rPr lang="en-US" dirty="0"/>
              <a:t>GitHub Link: </a:t>
            </a:r>
            <a:r>
              <a:rPr lang="en-US" dirty="0">
                <a:hlinkClick r:id="rId3"/>
              </a:rPr>
              <a:t>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221</TotalTime>
  <Words>2578</Words>
  <Application>Microsoft Office PowerPoint</Application>
  <PresentationFormat>Widescreen</PresentationFormat>
  <Paragraphs>205</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GABRIEL OKANLAWON</dc:creator>
  <cp:lastModifiedBy>GABRIEL OKANLAWON</cp:lastModifiedBy>
  <cp:revision>202</cp:revision>
  <dcterms:created xsi:type="dcterms:W3CDTF">2021-04-29T18:58:34Z</dcterms:created>
  <dcterms:modified xsi:type="dcterms:W3CDTF">2023-03-22T11:06:26Z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